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7" r:id="rId4"/>
    <p:sldId id="258" r:id="rId5"/>
    <p:sldId id="260" r:id="rId6"/>
    <p:sldId id="261" r:id="rId7"/>
    <p:sldId id="263" r:id="rId8"/>
    <p:sldId id="262" r:id="rId9"/>
    <p:sldId id="264" r:id="rId10"/>
    <p:sldId id="266" r:id="rId11"/>
    <p:sldId id="265" r:id="rId12"/>
    <p:sldId id="267" r:id="rId13"/>
    <p:sldId id="268" r:id="rId14"/>
    <p:sldId id="272" r:id="rId15"/>
    <p:sldId id="270" r:id="rId16"/>
    <p:sldId id="271" r:id="rId17"/>
    <p:sldId id="274" r:id="rId18"/>
    <p:sldId id="269" r:id="rId19"/>
    <p:sldId id="275" r:id="rId20"/>
    <p:sldId id="276" r:id="rId21"/>
    <p:sldId id="27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58" autoAdjust="0"/>
    <p:restoredTop sz="94660"/>
  </p:normalViewPr>
  <p:slideViewPr>
    <p:cSldViewPr snapToGrid="0">
      <p:cViewPr varScale="1">
        <p:scale>
          <a:sx n="100" d="100"/>
          <a:sy n="100" d="100"/>
        </p:scale>
        <p:origin x="86" y="6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gif>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9449C-1D89-4083-A57C-9A33FA9A848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B2569AD-E343-4893-8934-85B0B161FE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EC66B6-2FC7-4884-8472-7D1B8D60C727}"/>
              </a:ext>
            </a:extLst>
          </p:cNvPr>
          <p:cNvSpPr>
            <a:spLocks noGrp="1"/>
          </p:cNvSpPr>
          <p:nvPr>
            <p:ph type="dt" sz="half" idx="10"/>
          </p:nvPr>
        </p:nvSpPr>
        <p:spPr/>
        <p:txBody>
          <a:bodyPr/>
          <a:lstStyle/>
          <a:p>
            <a:fld id="{C60CFCDA-8DAC-48B6-891B-BDB3C4098EDC}" type="datetimeFigureOut">
              <a:rPr lang="en-US" smtClean="0"/>
              <a:t>4/25/2020</a:t>
            </a:fld>
            <a:endParaRPr lang="en-US"/>
          </a:p>
        </p:txBody>
      </p:sp>
      <p:sp>
        <p:nvSpPr>
          <p:cNvPr id="5" name="Footer Placeholder 4">
            <a:extLst>
              <a:ext uri="{FF2B5EF4-FFF2-40B4-BE49-F238E27FC236}">
                <a16:creationId xmlns:a16="http://schemas.microsoft.com/office/drawing/2014/main" id="{487C491C-AB6B-429F-9D9B-86A7565916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444470-C1F1-4157-BD35-653F755BD5A2}"/>
              </a:ext>
            </a:extLst>
          </p:cNvPr>
          <p:cNvSpPr>
            <a:spLocks noGrp="1"/>
          </p:cNvSpPr>
          <p:nvPr>
            <p:ph type="sldNum" sz="quarter" idx="12"/>
          </p:nvPr>
        </p:nvSpPr>
        <p:spPr/>
        <p:txBody>
          <a:bodyPr/>
          <a:lstStyle/>
          <a:p>
            <a:fld id="{EA94E9E4-0F52-436A-A317-3539FA0BD2A5}" type="slidenum">
              <a:rPr lang="en-US" smtClean="0"/>
              <a:t>‹#›</a:t>
            </a:fld>
            <a:endParaRPr lang="en-US"/>
          </a:p>
        </p:txBody>
      </p:sp>
    </p:spTree>
    <p:extLst>
      <p:ext uri="{BB962C8B-B14F-4D97-AF65-F5344CB8AC3E}">
        <p14:creationId xmlns:p14="http://schemas.microsoft.com/office/powerpoint/2010/main" val="39202910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2363F-DDEF-4F90-A132-B03532523B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647852B-AEF2-4368-8894-55C2E96B65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75D665-6EE4-444C-97DB-4991BCF54851}"/>
              </a:ext>
            </a:extLst>
          </p:cNvPr>
          <p:cNvSpPr>
            <a:spLocks noGrp="1"/>
          </p:cNvSpPr>
          <p:nvPr>
            <p:ph type="dt" sz="half" idx="10"/>
          </p:nvPr>
        </p:nvSpPr>
        <p:spPr/>
        <p:txBody>
          <a:bodyPr/>
          <a:lstStyle/>
          <a:p>
            <a:fld id="{C60CFCDA-8DAC-48B6-891B-BDB3C4098EDC}" type="datetimeFigureOut">
              <a:rPr lang="en-US" smtClean="0"/>
              <a:t>4/25/2020</a:t>
            </a:fld>
            <a:endParaRPr lang="en-US"/>
          </a:p>
        </p:txBody>
      </p:sp>
      <p:sp>
        <p:nvSpPr>
          <p:cNvPr id="5" name="Footer Placeholder 4">
            <a:extLst>
              <a:ext uri="{FF2B5EF4-FFF2-40B4-BE49-F238E27FC236}">
                <a16:creationId xmlns:a16="http://schemas.microsoft.com/office/drawing/2014/main" id="{E236C5B0-A27F-406C-B703-09B20C2815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BC602-5FCE-43D4-8947-A2FE4799BE4A}"/>
              </a:ext>
            </a:extLst>
          </p:cNvPr>
          <p:cNvSpPr>
            <a:spLocks noGrp="1"/>
          </p:cNvSpPr>
          <p:nvPr>
            <p:ph type="sldNum" sz="quarter" idx="12"/>
          </p:nvPr>
        </p:nvSpPr>
        <p:spPr/>
        <p:txBody>
          <a:bodyPr/>
          <a:lstStyle/>
          <a:p>
            <a:fld id="{EA94E9E4-0F52-436A-A317-3539FA0BD2A5}" type="slidenum">
              <a:rPr lang="en-US" smtClean="0"/>
              <a:t>‹#›</a:t>
            </a:fld>
            <a:endParaRPr lang="en-US"/>
          </a:p>
        </p:txBody>
      </p:sp>
    </p:spTree>
    <p:extLst>
      <p:ext uri="{BB962C8B-B14F-4D97-AF65-F5344CB8AC3E}">
        <p14:creationId xmlns:p14="http://schemas.microsoft.com/office/powerpoint/2010/main" val="108056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0A82AE-3966-49F9-88D0-74850B96753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CD6620-3988-46E0-B4FA-A1588117C4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89A16C-0152-40D8-9B18-7FA5C2AB01D1}"/>
              </a:ext>
            </a:extLst>
          </p:cNvPr>
          <p:cNvSpPr>
            <a:spLocks noGrp="1"/>
          </p:cNvSpPr>
          <p:nvPr>
            <p:ph type="dt" sz="half" idx="10"/>
          </p:nvPr>
        </p:nvSpPr>
        <p:spPr/>
        <p:txBody>
          <a:bodyPr/>
          <a:lstStyle/>
          <a:p>
            <a:fld id="{C60CFCDA-8DAC-48B6-891B-BDB3C4098EDC}" type="datetimeFigureOut">
              <a:rPr lang="en-US" smtClean="0"/>
              <a:t>4/25/2020</a:t>
            </a:fld>
            <a:endParaRPr lang="en-US"/>
          </a:p>
        </p:txBody>
      </p:sp>
      <p:sp>
        <p:nvSpPr>
          <p:cNvPr id="5" name="Footer Placeholder 4">
            <a:extLst>
              <a:ext uri="{FF2B5EF4-FFF2-40B4-BE49-F238E27FC236}">
                <a16:creationId xmlns:a16="http://schemas.microsoft.com/office/drawing/2014/main" id="{89EA21DA-AFDF-4F70-98EC-A3FB78740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325CD5-43C2-4978-AA03-B09744EE34FC}"/>
              </a:ext>
            </a:extLst>
          </p:cNvPr>
          <p:cNvSpPr>
            <a:spLocks noGrp="1"/>
          </p:cNvSpPr>
          <p:nvPr>
            <p:ph type="sldNum" sz="quarter" idx="12"/>
          </p:nvPr>
        </p:nvSpPr>
        <p:spPr/>
        <p:txBody>
          <a:bodyPr/>
          <a:lstStyle/>
          <a:p>
            <a:fld id="{EA94E9E4-0F52-436A-A317-3539FA0BD2A5}" type="slidenum">
              <a:rPr lang="en-US" smtClean="0"/>
              <a:t>‹#›</a:t>
            </a:fld>
            <a:endParaRPr lang="en-US"/>
          </a:p>
        </p:txBody>
      </p:sp>
    </p:spTree>
    <p:extLst>
      <p:ext uri="{BB962C8B-B14F-4D97-AF65-F5344CB8AC3E}">
        <p14:creationId xmlns:p14="http://schemas.microsoft.com/office/powerpoint/2010/main" val="884402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1AE3D-73AD-4452-A886-0823202BB7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7A2F7F-B255-4D02-BFD1-165918354B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72B9FA-A2F5-4774-8D4E-768A2FB99257}"/>
              </a:ext>
            </a:extLst>
          </p:cNvPr>
          <p:cNvSpPr>
            <a:spLocks noGrp="1"/>
          </p:cNvSpPr>
          <p:nvPr>
            <p:ph type="dt" sz="half" idx="10"/>
          </p:nvPr>
        </p:nvSpPr>
        <p:spPr/>
        <p:txBody>
          <a:bodyPr/>
          <a:lstStyle/>
          <a:p>
            <a:fld id="{C60CFCDA-8DAC-48B6-891B-BDB3C4098EDC}" type="datetimeFigureOut">
              <a:rPr lang="en-US" smtClean="0"/>
              <a:t>4/25/2020</a:t>
            </a:fld>
            <a:endParaRPr lang="en-US"/>
          </a:p>
        </p:txBody>
      </p:sp>
      <p:sp>
        <p:nvSpPr>
          <p:cNvPr id="5" name="Footer Placeholder 4">
            <a:extLst>
              <a:ext uri="{FF2B5EF4-FFF2-40B4-BE49-F238E27FC236}">
                <a16:creationId xmlns:a16="http://schemas.microsoft.com/office/drawing/2014/main" id="{479FF01F-5EE6-40E9-9000-9B9252F288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CAEDC2-603F-4652-8684-E31FFA7674C8}"/>
              </a:ext>
            </a:extLst>
          </p:cNvPr>
          <p:cNvSpPr>
            <a:spLocks noGrp="1"/>
          </p:cNvSpPr>
          <p:nvPr>
            <p:ph type="sldNum" sz="quarter" idx="12"/>
          </p:nvPr>
        </p:nvSpPr>
        <p:spPr/>
        <p:txBody>
          <a:bodyPr/>
          <a:lstStyle/>
          <a:p>
            <a:fld id="{EA94E9E4-0F52-436A-A317-3539FA0BD2A5}" type="slidenum">
              <a:rPr lang="en-US" smtClean="0"/>
              <a:t>‹#›</a:t>
            </a:fld>
            <a:endParaRPr lang="en-US"/>
          </a:p>
        </p:txBody>
      </p:sp>
    </p:spTree>
    <p:extLst>
      <p:ext uri="{BB962C8B-B14F-4D97-AF65-F5344CB8AC3E}">
        <p14:creationId xmlns:p14="http://schemas.microsoft.com/office/powerpoint/2010/main" val="320337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86684-DF20-4064-90D3-E9CB388532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FB47FA-9AF6-4D70-95A7-9EB674A5C0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9B0C3D1-E989-43CB-81AD-757874BA4E2A}"/>
              </a:ext>
            </a:extLst>
          </p:cNvPr>
          <p:cNvSpPr>
            <a:spLocks noGrp="1"/>
          </p:cNvSpPr>
          <p:nvPr>
            <p:ph type="dt" sz="half" idx="10"/>
          </p:nvPr>
        </p:nvSpPr>
        <p:spPr/>
        <p:txBody>
          <a:bodyPr/>
          <a:lstStyle/>
          <a:p>
            <a:fld id="{C60CFCDA-8DAC-48B6-891B-BDB3C4098EDC}" type="datetimeFigureOut">
              <a:rPr lang="en-US" smtClean="0"/>
              <a:t>4/25/2020</a:t>
            </a:fld>
            <a:endParaRPr lang="en-US"/>
          </a:p>
        </p:txBody>
      </p:sp>
      <p:sp>
        <p:nvSpPr>
          <p:cNvPr id="5" name="Footer Placeholder 4">
            <a:extLst>
              <a:ext uri="{FF2B5EF4-FFF2-40B4-BE49-F238E27FC236}">
                <a16:creationId xmlns:a16="http://schemas.microsoft.com/office/drawing/2014/main" id="{5BC7DA30-166E-465D-AE2E-775BF568FE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AD21AB-7D67-4293-8A5F-1F3759AD1195}"/>
              </a:ext>
            </a:extLst>
          </p:cNvPr>
          <p:cNvSpPr>
            <a:spLocks noGrp="1"/>
          </p:cNvSpPr>
          <p:nvPr>
            <p:ph type="sldNum" sz="quarter" idx="12"/>
          </p:nvPr>
        </p:nvSpPr>
        <p:spPr/>
        <p:txBody>
          <a:bodyPr/>
          <a:lstStyle/>
          <a:p>
            <a:fld id="{EA94E9E4-0F52-436A-A317-3539FA0BD2A5}" type="slidenum">
              <a:rPr lang="en-US" smtClean="0"/>
              <a:t>‹#›</a:t>
            </a:fld>
            <a:endParaRPr lang="en-US"/>
          </a:p>
        </p:txBody>
      </p:sp>
    </p:spTree>
    <p:extLst>
      <p:ext uri="{BB962C8B-B14F-4D97-AF65-F5344CB8AC3E}">
        <p14:creationId xmlns:p14="http://schemas.microsoft.com/office/powerpoint/2010/main" val="3160737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06388-1A42-44BE-B470-7FBCEFDB96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C7B339-9ED2-42DD-9C61-97098AE5F1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7E2D232-4CE3-4434-B4A8-D450C3A1286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16E8BA-D62F-4E88-B098-3FE74A45B473}"/>
              </a:ext>
            </a:extLst>
          </p:cNvPr>
          <p:cNvSpPr>
            <a:spLocks noGrp="1"/>
          </p:cNvSpPr>
          <p:nvPr>
            <p:ph type="dt" sz="half" idx="10"/>
          </p:nvPr>
        </p:nvSpPr>
        <p:spPr/>
        <p:txBody>
          <a:bodyPr/>
          <a:lstStyle/>
          <a:p>
            <a:fld id="{C60CFCDA-8DAC-48B6-891B-BDB3C4098EDC}" type="datetimeFigureOut">
              <a:rPr lang="en-US" smtClean="0"/>
              <a:t>4/25/2020</a:t>
            </a:fld>
            <a:endParaRPr lang="en-US"/>
          </a:p>
        </p:txBody>
      </p:sp>
      <p:sp>
        <p:nvSpPr>
          <p:cNvPr id="6" name="Footer Placeholder 5">
            <a:extLst>
              <a:ext uri="{FF2B5EF4-FFF2-40B4-BE49-F238E27FC236}">
                <a16:creationId xmlns:a16="http://schemas.microsoft.com/office/drawing/2014/main" id="{869DF30E-EC54-4DE4-A3F7-201DBD7928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37EE00-81DF-4375-9833-DC1AB9D56791}"/>
              </a:ext>
            </a:extLst>
          </p:cNvPr>
          <p:cNvSpPr>
            <a:spLocks noGrp="1"/>
          </p:cNvSpPr>
          <p:nvPr>
            <p:ph type="sldNum" sz="quarter" idx="12"/>
          </p:nvPr>
        </p:nvSpPr>
        <p:spPr/>
        <p:txBody>
          <a:bodyPr/>
          <a:lstStyle/>
          <a:p>
            <a:fld id="{EA94E9E4-0F52-436A-A317-3539FA0BD2A5}" type="slidenum">
              <a:rPr lang="en-US" smtClean="0"/>
              <a:t>‹#›</a:t>
            </a:fld>
            <a:endParaRPr lang="en-US"/>
          </a:p>
        </p:txBody>
      </p:sp>
    </p:spTree>
    <p:extLst>
      <p:ext uri="{BB962C8B-B14F-4D97-AF65-F5344CB8AC3E}">
        <p14:creationId xmlns:p14="http://schemas.microsoft.com/office/powerpoint/2010/main" val="1714164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90F10-5F62-4F63-8D1D-CF651B7F28B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0C2404-1A66-4B95-8405-C891ED7D77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62A7F4D-21AF-4E94-97AE-B4BA67A311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A966C1-65B0-47F6-AE3B-96DFE92D66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A5B4D4B-49C4-4015-8547-1738F6B949B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0F83DE-48A2-470A-A76D-3231B13671BD}"/>
              </a:ext>
            </a:extLst>
          </p:cNvPr>
          <p:cNvSpPr>
            <a:spLocks noGrp="1"/>
          </p:cNvSpPr>
          <p:nvPr>
            <p:ph type="dt" sz="half" idx="10"/>
          </p:nvPr>
        </p:nvSpPr>
        <p:spPr/>
        <p:txBody>
          <a:bodyPr/>
          <a:lstStyle/>
          <a:p>
            <a:fld id="{C60CFCDA-8DAC-48B6-891B-BDB3C4098EDC}" type="datetimeFigureOut">
              <a:rPr lang="en-US" smtClean="0"/>
              <a:t>4/25/2020</a:t>
            </a:fld>
            <a:endParaRPr lang="en-US"/>
          </a:p>
        </p:txBody>
      </p:sp>
      <p:sp>
        <p:nvSpPr>
          <p:cNvPr id="8" name="Footer Placeholder 7">
            <a:extLst>
              <a:ext uri="{FF2B5EF4-FFF2-40B4-BE49-F238E27FC236}">
                <a16:creationId xmlns:a16="http://schemas.microsoft.com/office/drawing/2014/main" id="{1A8437AD-86F8-4C8C-9636-DDE39E590E3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00707E0-55EE-407D-94EF-C520F6727762}"/>
              </a:ext>
            </a:extLst>
          </p:cNvPr>
          <p:cNvSpPr>
            <a:spLocks noGrp="1"/>
          </p:cNvSpPr>
          <p:nvPr>
            <p:ph type="sldNum" sz="quarter" idx="12"/>
          </p:nvPr>
        </p:nvSpPr>
        <p:spPr/>
        <p:txBody>
          <a:bodyPr/>
          <a:lstStyle/>
          <a:p>
            <a:fld id="{EA94E9E4-0F52-436A-A317-3539FA0BD2A5}" type="slidenum">
              <a:rPr lang="en-US" smtClean="0"/>
              <a:t>‹#›</a:t>
            </a:fld>
            <a:endParaRPr lang="en-US"/>
          </a:p>
        </p:txBody>
      </p:sp>
    </p:spTree>
    <p:extLst>
      <p:ext uri="{BB962C8B-B14F-4D97-AF65-F5344CB8AC3E}">
        <p14:creationId xmlns:p14="http://schemas.microsoft.com/office/powerpoint/2010/main" val="4040260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C8B3-A6EA-4E3E-9B8F-8407DC00DD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1614D0-9F3D-4AEE-B069-422E08AFFD06}"/>
              </a:ext>
            </a:extLst>
          </p:cNvPr>
          <p:cNvSpPr>
            <a:spLocks noGrp="1"/>
          </p:cNvSpPr>
          <p:nvPr>
            <p:ph type="dt" sz="half" idx="10"/>
          </p:nvPr>
        </p:nvSpPr>
        <p:spPr/>
        <p:txBody>
          <a:bodyPr/>
          <a:lstStyle/>
          <a:p>
            <a:fld id="{C60CFCDA-8DAC-48B6-891B-BDB3C4098EDC}" type="datetimeFigureOut">
              <a:rPr lang="en-US" smtClean="0"/>
              <a:t>4/25/2020</a:t>
            </a:fld>
            <a:endParaRPr lang="en-US"/>
          </a:p>
        </p:txBody>
      </p:sp>
      <p:sp>
        <p:nvSpPr>
          <p:cNvPr id="4" name="Footer Placeholder 3">
            <a:extLst>
              <a:ext uri="{FF2B5EF4-FFF2-40B4-BE49-F238E27FC236}">
                <a16:creationId xmlns:a16="http://schemas.microsoft.com/office/drawing/2014/main" id="{321E6D4B-BED0-4B24-B5AE-A6C99224DD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508194-0157-413F-BAF3-71E1FB623C1B}"/>
              </a:ext>
            </a:extLst>
          </p:cNvPr>
          <p:cNvSpPr>
            <a:spLocks noGrp="1"/>
          </p:cNvSpPr>
          <p:nvPr>
            <p:ph type="sldNum" sz="quarter" idx="12"/>
          </p:nvPr>
        </p:nvSpPr>
        <p:spPr/>
        <p:txBody>
          <a:bodyPr/>
          <a:lstStyle/>
          <a:p>
            <a:fld id="{EA94E9E4-0F52-436A-A317-3539FA0BD2A5}" type="slidenum">
              <a:rPr lang="en-US" smtClean="0"/>
              <a:t>‹#›</a:t>
            </a:fld>
            <a:endParaRPr lang="en-US"/>
          </a:p>
        </p:txBody>
      </p:sp>
    </p:spTree>
    <p:extLst>
      <p:ext uri="{BB962C8B-B14F-4D97-AF65-F5344CB8AC3E}">
        <p14:creationId xmlns:p14="http://schemas.microsoft.com/office/powerpoint/2010/main" val="3201333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9DEFDC-BED5-468D-965D-6401FB419189}"/>
              </a:ext>
            </a:extLst>
          </p:cNvPr>
          <p:cNvSpPr>
            <a:spLocks noGrp="1"/>
          </p:cNvSpPr>
          <p:nvPr>
            <p:ph type="dt" sz="half" idx="10"/>
          </p:nvPr>
        </p:nvSpPr>
        <p:spPr/>
        <p:txBody>
          <a:bodyPr/>
          <a:lstStyle/>
          <a:p>
            <a:fld id="{C60CFCDA-8DAC-48B6-891B-BDB3C4098EDC}" type="datetimeFigureOut">
              <a:rPr lang="en-US" smtClean="0"/>
              <a:t>4/25/2020</a:t>
            </a:fld>
            <a:endParaRPr lang="en-US"/>
          </a:p>
        </p:txBody>
      </p:sp>
      <p:sp>
        <p:nvSpPr>
          <p:cNvPr id="3" name="Footer Placeholder 2">
            <a:extLst>
              <a:ext uri="{FF2B5EF4-FFF2-40B4-BE49-F238E27FC236}">
                <a16:creationId xmlns:a16="http://schemas.microsoft.com/office/drawing/2014/main" id="{65BF7AA5-E180-48BE-9A79-3E667ED180D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19DC91C-9E2A-4E14-ADFB-C1E3635135B5}"/>
              </a:ext>
            </a:extLst>
          </p:cNvPr>
          <p:cNvSpPr>
            <a:spLocks noGrp="1"/>
          </p:cNvSpPr>
          <p:nvPr>
            <p:ph type="sldNum" sz="quarter" idx="12"/>
          </p:nvPr>
        </p:nvSpPr>
        <p:spPr/>
        <p:txBody>
          <a:bodyPr/>
          <a:lstStyle/>
          <a:p>
            <a:fld id="{EA94E9E4-0F52-436A-A317-3539FA0BD2A5}" type="slidenum">
              <a:rPr lang="en-US" smtClean="0"/>
              <a:t>‹#›</a:t>
            </a:fld>
            <a:endParaRPr lang="en-US"/>
          </a:p>
        </p:txBody>
      </p:sp>
    </p:spTree>
    <p:extLst>
      <p:ext uri="{BB962C8B-B14F-4D97-AF65-F5344CB8AC3E}">
        <p14:creationId xmlns:p14="http://schemas.microsoft.com/office/powerpoint/2010/main" val="1223849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989A4-B7D7-485A-A3A4-81407A547B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7EC2D4-EE19-4AB9-8399-54A83EDC09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B3F640-636B-4A5B-A7DF-EF57C261E7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0C309E-E7A2-47C2-9E92-A4C6A873BBF3}"/>
              </a:ext>
            </a:extLst>
          </p:cNvPr>
          <p:cNvSpPr>
            <a:spLocks noGrp="1"/>
          </p:cNvSpPr>
          <p:nvPr>
            <p:ph type="dt" sz="half" idx="10"/>
          </p:nvPr>
        </p:nvSpPr>
        <p:spPr/>
        <p:txBody>
          <a:bodyPr/>
          <a:lstStyle/>
          <a:p>
            <a:fld id="{C60CFCDA-8DAC-48B6-891B-BDB3C4098EDC}" type="datetimeFigureOut">
              <a:rPr lang="en-US" smtClean="0"/>
              <a:t>4/25/2020</a:t>
            </a:fld>
            <a:endParaRPr lang="en-US"/>
          </a:p>
        </p:txBody>
      </p:sp>
      <p:sp>
        <p:nvSpPr>
          <p:cNvPr id="6" name="Footer Placeholder 5">
            <a:extLst>
              <a:ext uri="{FF2B5EF4-FFF2-40B4-BE49-F238E27FC236}">
                <a16:creationId xmlns:a16="http://schemas.microsoft.com/office/drawing/2014/main" id="{AEE08B1F-5C4B-431D-B6D5-0816B0D2ED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AE887C-C795-471D-A924-8A5C393C5170}"/>
              </a:ext>
            </a:extLst>
          </p:cNvPr>
          <p:cNvSpPr>
            <a:spLocks noGrp="1"/>
          </p:cNvSpPr>
          <p:nvPr>
            <p:ph type="sldNum" sz="quarter" idx="12"/>
          </p:nvPr>
        </p:nvSpPr>
        <p:spPr/>
        <p:txBody>
          <a:bodyPr/>
          <a:lstStyle/>
          <a:p>
            <a:fld id="{EA94E9E4-0F52-436A-A317-3539FA0BD2A5}" type="slidenum">
              <a:rPr lang="en-US" smtClean="0"/>
              <a:t>‹#›</a:t>
            </a:fld>
            <a:endParaRPr lang="en-US"/>
          </a:p>
        </p:txBody>
      </p:sp>
    </p:spTree>
    <p:extLst>
      <p:ext uri="{BB962C8B-B14F-4D97-AF65-F5344CB8AC3E}">
        <p14:creationId xmlns:p14="http://schemas.microsoft.com/office/powerpoint/2010/main" val="2179520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81005-1346-4900-A534-30C1F64A7C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B85BB3-F5AC-4CF0-B6CB-35A2302B24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125BE36-237A-47E8-964A-EE40CFA959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7F5055-EB99-4091-8F72-CD1029C4C679}"/>
              </a:ext>
            </a:extLst>
          </p:cNvPr>
          <p:cNvSpPr>
            <a:spLocks noGrp="1"/>
          </p:cNvSpPr>
          <p:nvPr>
            <p:ph type="dt" sz="half" idx="10"/>
          </p:nvPr>
        </p:nvSpPr>
        <p:spPr/>
        <p:txBody>
          <a:bodyPr/>
          <a:lstStyle/>
          <a:p>
            <a:fld id="{C60CFCDA-8DAC-48B6-891B-BDB3C4098EDC}" type="datetimeFigureOut">
              <a:rPr lang="en-US" smtClean="0"/>
              <a:t>4/25/2020</a:t>
            </a:fld>
            <a:endParaRPr lang="en-US"/>
          </a:p>
        </p:txBody>
      </p:sp>
      <p:sp>
        <p:nvSpPr>
          <p:cNvPr id="6" name="Footer Placeholder 5">
            <a:extLst>
              <a:ext uri="{FF2B5EF4-FFF2-40B4-BE49-F238E27FC236}">
                <a16:creationId xmlns:a16="http://schemas.microsoft.com/office/drawing/2014/main" id="{08D268AC-752E-49D7-B014-30819FAC6A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571F43-29A3-4A0D-AA1E-A2EF9CFE2449}"/>
              </a:ext>
            </a:extLst>
          </p:cNvPr>
          <p:cNvSpPr>
            <a:spLocks noGrp="1"/>
          </p:cNvSpPr>
          <p:nvPr>
            <p:ph type="sldNum" sz="quarter" idx="12"/>
          </p:nvPr>
        </p:nvSpPr>
        <p:spPr/>
        <p:txBody>
          <a:bodyPr/>
          <a:lstStyle/>
          <a:p>
            <a:fld id="{EA94E9E4-0F52-436A-A317-3539FA0BD2A5}" type="slidenum">
              <a:rPr lang="en-US" smtClean="0"/>
              <a:t>‹#›</a:t>
            </a:fld>
            <a:endParaRPr lang="en-US"/>
          </a:p>
        </p:txBody>
      </p:sp>
    </p:spTree>
    <p:extLst>
      <p:ext uri="{BB962C8B-B14F-4D97-AF65-F5344CB8AC3E}">
        <p14:creationId xmlns:p14="http://schemas.microsoft.com/office/powerpoint/2010/main" val="32321353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EB5793-095E-4636-9C06-8A97FA1B87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8FE3EF7-A1C9-4AAA-804A-E9347929D4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77D98E-5D8A-4BDD-B7E1-05AA211B51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0CFCDA-8DAC-48B6-891B-BDB3C4098EDC}" type="datetimeFigureOut">
              <a:rPr lang="en-US" smtClean="0"/>
              <a:t>4/25/2020</a:t>
            </a:fld>
            <a:endParaRPr lang="en-US"/>
          </a:p>
        </p:txBody>
      </p:sp>
      <p:sp>
        <p:nvSpPr>
          <p:cNvPr id="5" name="Footer Placeholder 4">
            <a:extLst>
              <a:ext uri="{FF2B5EF4-FFF2-40B4-BE49-F238E27FC236}">
                <a16:creationId xmlns:a16="http://schemas.microsoft.com/office/drawing/2014/main" id="{E27FCA73-F300-4DFB-AA58-08BFC5E029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96D601C-2ADD-4513-B5D0-F236A34C07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94E9E4-0F52-436A-A317-3539FA0BD2A5}" type="slidenum">
              <a:rPr lang="en-US" smtClean="0"/>
              <a:t>‹#›</a:t>
            </a:fld>
            <a:endParaRPr lang="en-US"/>
          </a:p>
        </p:txBody>
      </p:sp>
    </p:spTree>
    <p:extLst>
      <p:ext uri="{BB962C8B-B14F-4D97-AF65-F5344CB8AC3E}">
        <p14:creationId xmlns:p14="http://schemas.microsoft.com/office/powerpoint/2010/main" val="662705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D858C-E868-400E-9362-72EB0C5612FF}"/>
              </a:ext>
            </a:extLst>
          </p:cNvPr>
          <p:cNvSpPr>
            <a:spLocks noGrp="1"/>
          </p:cNvSpPr>
          <p:nvPr>
            <p:ph type="ctrTitle"/>
          </p:nvPr>
        </p:nvSpPr>
        <p:spPr/>
        <p:txBody>
          <a:bodyPr/>
          <a:lstStyle/>
          <a:p>
            <a:r>
              <a:rPr lang="en-US" dirty="0"/>
              <a:t>MCU TNC Design </a:t>
            </a:r>
          </a:p>
        </p:txBody>
      </p:sp>
      <p:sp>
        <p:nvSpPr>
          <p:cNvPr id="3" name="Subtitle 2">
            <a:extLst>
              <a:ext uri="{FF2B5EF4-FFF2-40B4-BE49-F238E27FC236}">
                <a16:creationId xmlns:a16="http://schemas.microsoft.com/office/drawing/2014/main" id="{E2F200B1-C99F-4E2D-9F46-44F0A8A29556}"/>
              </a:ext>
            </a:extLst>
          </p:cNvPr>
          <p:cNvSpPr>
            <a:spLocks noGrp="1"/>
          </p:cNvSpPr>
          <p:nvPr>
            <p:ph type="subTitle" idx="1"/>
          </p:nvPr>
        </p:nvSpPr>
        <p:spPr/>
        <p:txBody>
          <a:bodyPr/>
          <a:lstStyle/>
          <a:p>
            <a:r>
              <a:rPr lang="en-US" dirty="0"/>
              <a:t>David Cain, Kobe Keopraseuth, David Cain</a:t>
            </a:r>
          </a:p>
          <a:p>
            <a:r>
              <a:rPr lang="en-US" dirty="0"/>
              <a:t>Design 1</a:t>
            </a:r>
          </a:p>
          <a:p>
            <a:r>
              <a:rPr lang="en-US" b="1" dirty="0"/>
              <a:t>FINAL PRESENTATION</a:t>
            </a:r>
          </a:p>
        </p:txBody>
      </p:sp>
      <p:sp>
        <p:nvSpPr>
          <p:cNvPr id="4" name="Rectangle 3">
            <a:extLst>
              <a:ext uri="{FF2B5EF4-FFF2-40B4-BE49-F238E27FC236}">
                <a16:creationId xmlns:a16="http://schemas.microsoft.com/office/drawing/2014/main" id="{1635CF57-41D7-4E69-87B1-711D8388BC6C}"/>
              </a:ext>
            </a:extLst>
          </p:cNvPr>
          <p:cNvSpPr/>
          <p:nvPr/>
        </p:nvSpPr>
        <p:spPr>
          <a:xfrm>
            <a:off x="3143655" y="2431915"/>
            <a:ext cx="5904689" cy="107804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55599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8DFF40A-13C0-496B-AEE5-2B2853257C5B}"/>
              </a:ext>
            </a:extLst>
          </p:cNvPr>
          <p:cNvSpPr>
            <a:spLocks noGrp="1"/>
          </p:cNvSpPr>
          <p:nvPr>
            <p:ph type="ctrTitle"/>
          </p:nvPr>
        </p:nvSpPr>
        <p:spPr>
          <a:xfrm>
            <a:off x="1524000" y="2946400"/>
            <a:ext cx="9144000" cy="965200"/>
          </a:xfrm>
        </p:spPr>
        <p:txBody>
          <a:bodyPr/>
          <a:lstStyle/>
          <a:p>
            <a:r>
              <a:rPr lang="en-US" dirty="0"/>
              <a:t>Software Flow Breakdown</a:t>
            </a:r>
          </a:p>
        </p:txBody>
      </p:sp>
      <p:sp>
        <p:nvSpPr>
          <p:cNvPr id="3" name="Rectangle 2">
            <a:extLst>
              <a:ext uri="{FF2B5EF4-FFF2-40B4-BE49-F238E27FC236}">
                <a16:creationId xmlns:a16="http://schemas.microsoft.com/office/drawing/2014/main" id="{2DCFD155-73AA-4790-94B3-DB54C4E9469B}"/>
              </a:ext>
            </a:extLst>
          </p:cNvPr>
          <p:cNvSpPr/>
          <p:nvPr/>
        </p:nvSpPr>
        <p:spPr>
          <a:xfrm>
            <a:off x="1446661" y="2889976"/>
            <a:ext cx="9144000" cy="107804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28717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1DC5D-004C-4BFD-BBDF-DE5167FEC54D}"/>
              </a:ext>
            </a:extLst>
          </p:cNvPr>
          <p:cNvSpPr>
            <a:spLocks noGrp="1"/>
          </p:cNvSpPr>
          <p:nvPr>
            <p:ph type="title"/>
          </p:nvPr>
        </p:nvSpPr>
        <p:spPr>
          <a:xfrm>
            <a:off x="838199" y="365125"/>
            <a:ext cx="7196035" cy="1325563"/>
          </a:xfrm>
        </p:spPr>
        <p:txBody>
          <a:bodyPr>
            <a:noAutofit/>
          </a:bodyPr>
          <a:lstStyle/>
          <a:p>
            <a:r>
              <a:rPr lang="en-US" sz="4800" dirty="0"/>
              <a:t>Kiss Packet to AX.25</a:t>
            </a:r>
          </a:p>
        </p:txBody>
      </p:sp>
      <p:sp>
        <p:nvSpPr>
          <p:cNvPr id="3" name="Content Placeholder 2">
            <a:extLst>
              <a:ext uri="{FF2B5EF4-FFF2-40B4-BE49-F238E27FC236}">
                <a16:creationId xmlns:a16="http://schemas.microsoft.com/office/drawing/2014/main" id="{85AD2ABA-1DEF-4F2D-A93F-B242BCBDB633}"/>
              </a:ext>
            </a:extLst>
          </p:cNvPr>
          <p:cNvSpPr>
            <a:spLocks noGrp="1"/>
          </p:cNvSpPr>
          <p:nvPr>
            <p:ph sz="half" idx="1"/>
          </p:nvPr>
        </p:nvSpPr>
        <p:spPr>
          <a:xfrm>
            <a:off x="838200" y="1825625"/>
            <a:ext cx="5257800" cy="4351338"/>
          </a:xfrm>
        </p:spPr>
        <p:txBody>
          <a:bodyPr>
            <a:normAutofit lnSpcReduction="10000"/>
          </a:bodyPr>
          <a:lstStyle/>
          <a:p>
            <a:pPr marL="0" indent="0">
              <a:buNone/>
            </a:pPr>
            <a:r>
              <a:rPr lang="en-US" b="1" u="sng" dirty="0"/>
              <a:t>VALIDATION/TESTING: </a:t>
            </a:r>
          </a:p>
          <a:p>
            <a:pPr marL="0" indent="0">
              <a:buNone/>
            </a:pPr>
            <a:r>
              <a:rPr lang="en-US" dirty="0"/>
              <a:t>Create our own packets of which we know what the data section says (example in HEX “Hello world”). This HEX packet is sent to the TNC over the USB. It is then picked apart for its data section. This data section is then translated back into HEX then Ascii and outputted to serial. We monitor this serial to see if it is outputting the correct data. </a:t>
            </a:r>
          </a:p>
        </p:txBody>
      </p:sp>
      <p:pic>
        <p:nvPicPr>
          <p:cNvPr id="5" name="Content Placeholder 4">
            <a:extLst>
              <a:ext uri="{FF2B5EF4-FFF2-40B4-BE49-F238E27FC236}">
                <a16:creationId xmlns:a16="http://schemas.microsoft.com/office/drawing/2014/main" id="{1D1FD878-96CF-42E3-85EC-74CF013647EA}"/>
              </a:ext>
            </a:extLst>
          </p:cNvPr>
          <p:cNvPicPr>
            <a:picLocks noGrp="1" noChangeAspect="1"/>
          </p:cNvPicPr>
          <p:nvPr>
            <p:ph sz="half" idx="2"/>
          </p:nvPr>
        </p:nvPicPr>
        <p:blipFill>
          <a:blip r:embed="rId2"/>
          <a:stretch>
            <a:fillRect/>
          </a:stretch>
        </p:blipFill>
        <p:spPr>
          <a:xfrm>
            <a:off x="8034234" y="59266"/>
            <a:ext cx="3099434" cy="6739468"/>
          </a:xfrm>
          <a:prstGeom prst="rect">
            <a:avLst/>
          </a:prstGeom>
        </p:spPr>
      </p:pic>
      <p:sp>
        <p:nvSpPr>
          <p:cNvPr id="7" name="Rectangle 6">
            <a:extLst>
              <a:ext uri="{FF2B5EF4-FFF2-40B4-BE49-F238E27FC236}">
                <a16:creationId xmlns:a16="http://schemas.microsoft.com/office/drawing/2014/main" id="{D91DCFAF-7D67-41FE-A131-CFFDDDA0E0F9}"/>
              </a:ext>
            </a:extLst>
          </p:cNvPr>
          <p:cNvSpPr/>
          <p:nvPr/>
        </p:nvSpPr>
        <p:spPr>
          <a:xfrm>
            <a:off x="726919" y="488882"/>
            <a:ext cx="5257800" cy="107804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010381D1-6574-4110-B418-08A9AE4935B0}"/>
              </a:ext>
            </a:extLst>
          </p:cNvPr>
          <p:cNvCxnSpPr>
            <a:cxnSpLocks/>
          </p:cNvCxnSpPr>
          <p:nvPr/>
        </p:nvCxnSpPr>
        <p:spPr>
          <a:xfrm>
            <a:off x="7323438" y="365125"/>
            <a:ext cx="0" cy="616748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3097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55E1C-0837-48F1-A533-B6E910EE6061}"/>
              </a:ext>
            </a:extLst>
          </p:cNvPr>
          <p:cNvSpPr>
            <a:spLocks noGrp="1"/>
          </p:cNvSpPr>
          <p:nvPr>
            <p:ph type="title"/>
          </p:nvPr>
        </p:nvSpPr>
        <p:spPr>
          <a:xfrm>
            <a:off x="838200" y="0"/>
            <a:ext cx="5257800" cy="1325563"/>
          </a:xfrm>
        </p:spPr>
        <p:txBody>
          <a:bodyPr>
            <a:normAutofit/>
          </a:bodyPr>
          <a:lstStyle/>
          <a:p>
            <a:pPr algn="ctr"/>
            <a:r>
              <a:rPr lang="en-US" sz="4000" dirty="0"/>
              <a:t>Receiving Mode</a:t>
            </a:r>
            <a:br>
              <a:rPr lang="en-US" sz="4000" dirty="0"/>
            </a:br>
            <a:r>
              <a:rPr lang="en-US" sz="4000" dirty="0"/>
              <a:t>(Analog to Digital)</a:t>
            </a:r>
          </a:p>
        </p:txBody>
      </p:sp>
      <p:sp>
        <p:nvSpPr>
          <p:cNvPr id="3" name="Content Placeholder 2">
            <a:extLst>
              <a:ext uri="{FF2B5EF4-FFF2-40B4-BE49-F238E27FC236}">
                <a16:creationId xmlns:a16="http://schemas.microsoft.com/office/drawing/2014/main" id="{79B8BC1C-4A8A-426D-BF1F-614AFC7C9BF8}"/>
              </a:ext>
            </a:extLst>
          </p:cNvPr>
          <p:cNvSpPr>
            <a:spLocks noGrp="1"/>
          </p:cNvSpPr>
          <p:nvPr>
            <p:ph sz="half" idx="1"/>
          </p:nvPr>
        </p:nvSpPr>
        <p:spPr>
          <a:xfrm>
            <a:off x="186267" y="1325563"/>
            <a:ext cx="6333066" cy="5363104"/>
          </a:xfrm>
        </p:spPr>
        <p:txBody>
          <a:bodyPr/>
          <a:lstStyle/>
          <a:p>
            <a:endParaRPr lang="en-US" dirty="0"/>
          </a:p>
        </p:txBody>
      </p:sp>
      <p:pic>
        <p:nvPicPr>
          <p:cNvPr id="5" name="Content Placeholder 4">
            <a:extLst>
              <a:ext uri="{FF2B5EF4-FFF2-40B4-BE49-F238E27FC236}">
                <a16:creationId xmlns:a16="http://schemas.microsoft.com/office/drawing/2014/main" id="{F3E8013A-286A-4436-BAE0-2287A426F571}"/>
              </a:ext>
            </a:extLst>
          </p:cNvPr>
          <p:cNvPicPr>
            <a:picLocks noGrp="1" noChangeAspect="1"/>
          </p:cNvPicPr>
          <p:nvPr>
            <p:ph sz="half" idx="2"/>
          </p:nvPr>
        </p:nvPicPr>
        <p:blipFill>
          <a:blip r:embed="rId2"/>
          <a:stretch>
            <a:fillRect/>
          </a:stretch>
        </p:blipFill>
        <p:spPr>
          <a:xfrm>
            <a:off x="6998570" y="0"/>
            <a:ext cx="4871695" cy="6828527"/>
          </a:xfrm>
          <a:prstGeom prst="rect">
            <a:avLst/>
          </a:prstGeom>
        </p:spPr>
      </p:pic>
      <p:cxnSp>
        <p:nvCxnSpPr>
          <p:cNvPr id="6" name="Straight Connector 5">
            <a:extLst>
              <a:ext uri="{FF2B5EF4-FFF2-40B4-BE49-F238E27FC236}">
                <a16:creationId xmlns:a16="http://schemas.microsoft.com/office/drawing/2014/main" id="{4C6F50E2-0C6C-4EEF-A6D7-C1C0593B3F5B}"/>
              </a:ext>
            </a:extLst>
          </p:cNvPr>
          <p:cNvCxnSpPr>
            <a:cxnSpLocks/>
          </p:cNvCxnSpPr>
          <p:nvPr/>
        </p:nvCxnSpPr>
        <p:spPr>
          <a:xfrm>
            <a:off x="6829168" y="164757"/>
            <a:ext cx="0" cy="652391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AF831DED-EE90-49BD-9437-B5A75C492685}"/>
              </a:ext>
            </a:extLst>
          </p:cNvPr>
          <p:cNvSpPr/>
          <p:nvPr/>
        </p:nvSpPr>
        <p:spPr>
          <a:xfrm>
            <a:off x="723900" y="74142"/>
            <a:ext cx="5257800" cy="118533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371303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7F25-F030-4101-A6FF-003052AE5679}"/>
              </a:ext>
            </a:extLst>
          </p:cNvPr>
          <p:cNvSpPr>
            <a:spLocks noGrp="1"/>
          </p:cNvSpPr>
          <p:nvPr>
            <p:ph type="title"/>
          </p:nvPr>
        </p:nvSpPr>
        <p:spPr>
          <a:xfrm>
            <a:off x="838200" y="-10743"/>
            <a:ext cx="5181600" cy="1325563"/>
          </a:xfrm>
        </p:spPr>
        <p:txBody>
          <a:bodyPr>
            <a:normAutofit/>
          </a:bodyPr>
          <a:lstStyle/>
          <a:p>
            <a:pPr algn="ctr"/>
            <a:r>
              <a:rPr lang="en-US" sz="4000" dirty="0"/>
              <a:t>Transmitting </a:t>
            </a:r>
            <a:br>
              <a:rPr lang="en-US" sz="4000" dirty="0"/>
            </a:br>
            <a:r>
              <a:rPr lang="en-US" sz="4000" dirty="0"/>
              <a:t>(Digital to Analog)</a:t>
            </a:r>
          </a:p>
        </p:txBody>
      </p:sp>
      <p:sp>
        <p:nvSpPr>
          <p:cNvPr id="3" name="Content Placeholder 2">
            <a:extLst>
              <a:ext uri="{FF2B5EF4-FFF2-40B4-BE49-F238E27FC236}">
                <a16:creationId xmlns:a16="http://schemas.microsoft.com/office/drawing/2014/main" id="{180D10DA-7700-4A69-A1B5-3C3A4F083FA3}"/>
              </a:ext>
            </a:extLst>
          </p:cNvPr>
          <p:cNvSpPr>
            <a:spLocks noGrp="1"/>
          </p:cNvSpPr>
          <p:nvPr>
            <p:ph sz="half" idx="1"/>
          </p:nvPr>
        </p:nvSpPr>
        <p:spPr>
          <a:xfrm>
            <a:off x="355600" y="1314820"/>
            <a:ext cx="6197600" cy="5306113"/>
          </a:xfrm>
        </p:spPr>
        <p:txBody>
          <a:bodyPr/>
          <a:lstStyle/>
          <a:p>
            <a:endParaRPr lang="en-US" dirty="0"/>
          </a:p>
        </p:txBody>
      </p:sp>
      <p:pic>
        <p:nvPicPr>
          <p:cNvPr id="5" name="Content Placeholder 4">
            <a:extLst>
              <a:ext uri="{FF2B5EF4-FFF2-40B4-BE49-F238E27FC236}">
                <a16:creationId xmlns:a16="http://schemas.microsoft.com/office/drawing/2014/main" id="{B3D0169C-20C9-48E3-9BB6-978C51C1A4AC}"/>
              </a:ext>
            </a:extLst>
          </p:cNvPr>
          <p:cNvPicPr>
            <a:picLocks noGrp="1" noChangeAspect="1"/>
          </p:cNvPicPr>
          <p:nvPr>
            <p:ph sz="half" idx="2"/>
          </p:nvPr>
        </p:nvPicPr>
        <p:blipFill rotWithShape="1">
          <a:blip r:embed="rId2"/>
          <a:srcRect t="36"/>
          <a:stretch/>
        </p:blipFill>
        <p:spPr>
          <a:xfrm>
            <a:off x="7984066" y="50161"/>
            <a:ext cx="3369734" cy="6807839"/>
          </a:xfrm>
          <a:prstGeom prst="rect">
            <a:avLst/>
          </a:prstGeom>
        </p:spPr>
      </p:pic>
      <p:sp>
        <p:nvSpPr>
          <p:cNvPr id="6" name="Rectangle 5">
            <a:extLst>
              <a:ext uri="{FF2B5EF4-FFF2-40B4-BE49-F238E27FC236}">
                <a16:creationId xmlns:a16="http://schemas.microsoft.com/office/drawing/2014/main" id="{264AB8B4-9BDF-4973-96D5-89DAA10835FC}"/>
              </a:ext>
            </a:extLst>
          </p:cNvPr>
          <p:cNvSpPr/>
          <p:nvPr/>
        </p:nvSpPr>
        <p:spPr>
          <a:xfrm>
            <a:off x="11336867" y="0"/>
            <a:ext cx="32173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366725A-5F16-4AFA-9223-D4877DC24186}"/>
              </a:ext>
            </a:extLst>
          </p:cNvPr>
          <p:cNvSpPr/>
          <p:nvPr/>
        </p:nvSpPr>
        <p:spPr>
          <a:xfrm rot="5400000">
            <a:off x="9527379" y="5081742"/>
            <a:ext cx="105305" cy="35475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D3CE655-EE09-4DFB-AABF-BF39C0CB1162}"/>
              </a:ext>
            </a:extLst>
          </p:cNvPr>
          <p:cNvSpPr/>
          <p:nvPr/>
        </p:nvSpPr>
        <p:spPr>
          <a:xfrm rot="5400000">
            <a:off x="8630131" y="-395977"/>
            <a:ext cx="189542" cy="7704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E13C15A-6DBF-418D-AF1E-6F6307B54F4D}"/>
              </a:ext>
            </a:extLst>
          </p:cNvPr>
          <p:cNvSpPr/>
          <p:nvPr/>
        </p:nvSpPr>
        <p:spPr>
          <a:xfrm rot="5400000">
            <a:off x="7961266" y="2931423"/>
            <a:ext cx="189542" cy="7704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1F5FC43-0509-4479-8C98-F27B4ADCF75E}"/>
              </a:ext>
            </a:extLst>
          </p:cNvPr>
          <p:cNvSpPr/>
          <p:nvPr/>
        </p:nvSpPr>
        <p:spPr>
          <a:xfrm>
            <a:off x="762000" y="84028"/>
            <a:ext cx="5257800" cy="115988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6EF236A5-B6B8-48A9-B54A-BA69A4401BFC}"/>
              </a:ext>
            </a:extLst>
          </p:cNvPr>
          <p:cNvCxnSpPr>
            <a:cxnSpLocks/>
          </p:cNvCxnSpPr>
          <p:nvPr/>
        </p:nvCxnSpPr>
        <p:spPr>
          <a:xfrm>
            <a:off x="7339914" y="149473"/>
            <a:ext cx="0" cy="652391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35581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937B8-FCDF-4A09-BCB8-642A7B0DFD19}"/>
              </a:ext>
            </a:extLst>
          </p:cNvPr>
          <p:cNvSpPr>
            <a:spLocks noGrp="1"/>
          </p:cNvSpPr>
          <p:nvPr>
            <p:ph type="title"/>
          </p:nvPr>
        </p:nvSpPr>
        <p:spPr/>
        <p:txBody>
          <a:bodyPr/>
          <a:lstStyle/>
          <a:p>
            <a:pPr algn="ctr"/>
            <a:r>
              <a:rPr lang="en-US" dirty="0"/>
              <a:t>Modulation and Demodulation Validation</a:t>
            </a:r>
          </a:p>
        </p:txBody>
      </p:sp>
      <p:sp>
        <p:nvSpPr>
          <p:cNvPr id="3" name="Content Placeholder 2">
            <a:extLst>
              <a:ext uri="{FF2B5EF4-FFF2-40B4-BE49-F238E27FC236}">
                <a16:creationId xmlns:a16="http://schemas.microsoft.com/office/drawing/2014/main" id="{80B501E3-194C-4505-8D75-D4159F216D79}"/>
              </a:ext>
            </a:extLst>
          </p:cNvPr>
          <p:cNvSpPr>
            <a:spLocks noGrp="1"/>
          </p:cNvSpPr>
          <p:nvPr>
            <p:ph sz="half" idx="1"/>
          </p:nvPr>
        </p:nvSpPr>
        <p:spPr>
          <a:xfrm>
            <a:off x="838200" y="1814445"/>
            <a:ext cx="10828867" cy="4351338"/>
          </a:xfrm>
        </p:spPr>
        <p:txBody>
          <a:bodyPr>
            <a:normAutofit/>
          </a:bodyPr>
          <a:lstStyle/>
          <a:p>
            <a:pPr marL="514350" indent="-514350">
              <a:buFont typeface="+mj-lt"/>
              <a:buAutoNum type="arabicPeriod"/>
            </a:pPr>
            <a:r>
              <a:rPr lang="en-US" dirty="0"/>
              <a:t>A short binary bitstream is hardcoded to be sent to the DAC</a:t>
            </a:r>
          </a:p>
          <a:p>
            <a:pPr marL="514350" indent="-514350">
              <a:buFont typeface="+mj-lt"/>
              <a:buAutoNum type="arabicPeriod"/>
            </a:pPr>
            <a:r>
              <a:rPr lang="en-US" dirty="0"/>
              <a:t>The microcontroller saves this bit stream to a memory location that is reference and then parsed through as it is sent to the DAC</a:t>
            </a:r>
          </a:p>
          <a:p>
            <a:pPr marL="514350" indent="-514350">
              <a:buFont typeface="+mj-lt"/>
              <a:buAutoNum type="arabicPeriod"/>
            </a:pPr>
            <a:r>
              <a:rPr lang="en-US" dirty="0"/>
              <a:t>The DAC creates an audio signal that is sent over wire back into the TNC where it is demodulated at the ADC code block</a:t>
            </a:r>
          </a:p>
          <a:p>
            <a:pPr marL="514350" indent="-514350">
              <a:buFont typeface="+mj-lt"/>
              <a:buAutoNum type="arabicPeriod"/>
            </a:pPr>
            <a:r>
              <a:rPr lang="en-US" dirty="0"/>
              <a:t>If the data returns the same as what was sent out the process is valid.</a:t>
            </a:r>
          </a:p>
        </p:txBody>
      </p:sp>
      <p:sp>
        <p:nvSpPr>
          <p:cNvPr id="5" name="Rectangle 4">
            <a:extLst>
              <a:ext uri="{FF2B5EF4-FFF2-40B4-BE49-F238E27FC236}">
                <a16:creationId xmlns:a16="http://schemas.microsoft.com/office/drawing/2014/main" id="{AE012AC2-2BD2-40DB-97A2-9F7FBECEA0EB}"/>
              </a:ext>
            </a:extLst>
          </p:cNvPr>
          <p:cNvSpPr/>
          <p:nvPr/>
        </p:nvSpPr>
        <p:spPr>
          <a:xfrm>
            <a:off x="809298" y="488882"/>
            <a:ext cx="10515599" cy="107804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17165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1AE40-2527-4A5A-A414-D39ECEEAF927}"/>
              </a:ext>
            </a:extLst>
          </p:cNvPr>
          <p:cNvSpPr>
            <a:spLocks noGrp="1"/>
          </p:cNvSpPr>
          <p:nvPr>
            <p:ph type="title"/>
          </p:nvPr>
        </p:nvSpPr>
        <p:spPr>
          <a:xfrm>
            <a:off x="838200" y="-107435"/>
            <a:ext cx="10515600" cy="1325563"/>
          </a:xfrm>
        </p:spPr>
        <p:txBody>
          <a:bodyPr/>
          <a:lstStyle/>
          <a:p>
            <a:pPr algn="ctr"/>
            <a:r>
              <a:rPr lang="en-US" dirty="0"/>
              <a:t>OSI Layered Communication Model</a:t>
            </a:r>
          </a:p>
        </p:txBody>
      </p:sp>
      <p:pic>
        <p:nvPicPr>
          <p:cNvPr id="5" name="Content Placeholder 4">
            <a:extLst>
              <a:ext uri="{FF2B5EF4-FFF2-40B4-BE49-F238E27FC236}">
                <a16:creationId xmlns:a16="http://schemas.microsoft.com/office/drawing/2014/main" id="{901EDB7C-DCE8-4524-9E2C-B9585266B19B}"/>
              </a:ext>
            </a:extLst>
          </p:cNvPr>
          <p:cNvPicPr>
            <a:picLocks noGrp="1" noChangeAspect="1"/>
          </p:cNvPicPr>
          <p:nvPr>
            <p:ph sz="half" idx="2"/>
          </p:nvPr>
        </p:nvPicPr>
        <p:blipFill>
          <a:blip r:embed="rId2"/>
          <a:stretch>
            <a:fillRect/>
          </a:stretch>
        </p:blipFill>
        <p:spPr>
          <a:xfrm>
            <a:off x="1714500" y="989567"/>
            <a:ext cx="8763000" cy="5868433"/>
          </a:xfrm>
          <a:prstGeom prst="rect">
            <a:avLst/>
          </a:prstGeom>
        </p:spPr>
      </p:pic>
      <p:sp>
        <p:nvSpPr>
          <p:cNvPr id="6" name="Rectangle 5">
            <a:extLst>
              <a:ext uri="{FF2B5EF4-FFF2-40B4-BE49-F238E27FC236}">
                <a16:creationId xmlns:a16="http://schemas.microsoft.com/office/drawing/2014/main" id="{3B1E8AEC-EB81-4F7E-BC02-C6646A544BFD}"/>
              </a:ext>
            </a:extLst>
          </p:cNvPr>
          <p:cNvSpPr/>
          <p:nvPr/>
        </p:nvSpPr>
        <p:spPr>
          <a:xfrm>
            <a:off x="2034746" y="0"/>
            <a:ext cx="8221362" cy="906162"/>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570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4DA85-78EF-433A-BBC4-5E0D1CA71965}"/>
              </a:ext>
            </a:extLst>
          </p:cNvPr>
          <p:cNvSpPr>
            <a:spLocks noGrp="1"/>
          </p:cNvSpPr>
          <p:nvPr>
            <p:ph type="title"/>
          </p:nvPr>
        </p:nvSpPr>
        <p:spPr>
          <a:xfrm>
            <a:off x="838200" y="-142875"/>
            <a:ext cx="10515600" cy="1325563"/>
          </a:xfrm>
        </p:spPr>
        <p:txBody>
          <a:bodyPr/>
          <a:lstStyle/>
          <a:p>
            <a:pPr algn="ctr"/>
            <a:r>
              <a:rPr lang="en-US" dirty="0"/>
              <a:t>Hardware Validation and Simulation</a:t>
            </a:r>
          </a:p>
        </p:txBody>
      </p:sp>
      <p:pic>
        <p:nvPicPr>
          <p:cNvPr id="11" name="Picture 10" descr="A picture containing clock&#10;&#10;Description automatically generated">
            <a:extLst>
              <a:ext uri="{FF2B5EF4-FFF2-40B4-BE49-F238E27FC236}">
                <a16:creationId xmlns:a16="http://schemas.microsoft.com/office/drawing/2014/main" id="{AF34C2E5-E23E-4313-956B-E2C81C9523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8732" y="1899202"/>
            <a:ext cx="7568284" cy="4263467"/>
          </a:xfrm>
          <a:prstGeom prst="rect">
            <a:avLst/>
          </a:prstGeom>
        </p:spPr>
      </p:pic>
      <p:sp>
        <p:nvSpPr>
          <p:cNvPr id="14" name="Rectangle 13">
            <a:extLst>
              <a:ext uri="{FF2B5EF4-FFF2-40B4-BE49-F238E27FC236}">
                <a16:creationId xmlns:a16="http://schemas.microsoft.com/office/drawing/2014/main" id="{8285FA4E-E96E-47B3-AEB1-7CC3ABD09F58}"/>
              </a:ext>
            </a:extLst>
          </p:cNvPr>
          <p:cNvSpPr/>
          <p:nvPr/>
        </p:nvSpPr>
        <p:spPr>
          <a:xfrm>
            <a:off x="1583653" y="104640"/>
            <a:ext cx="9018443" cy="75209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97752D1-2D6E-4EF9-9E6D-BC43E57F8E65}"/>
              </a:ext>
            </a:extLst>
          </p:cNvPr>
          <p:cNvSpPr txBox="1"/>
          <p:nvPr/>
        </p:nvSpPr>
        <p:spPr>
          <a:xfrm>
            <a:off x="4234248" y="1529870"/>
            <a:ext cx="2949146" cy="369332"/>
          </a:xfrm>
          <a:prstGeom prst="rect">
            <a:avLst/>
          </a:prstGeom>
          <a:noFill/>
        </p:spPr>
        <p:txBody>
          <a:bodyPr wrap="square" rtlCol="0">
            <a:spAutoFit/>
          </a:bodyPr>
          <a:lstStyle/>
          <a:p>
            <a:pPr algn="ctr"/>
            <a:r>
              <a:rPr lang="en-US" i="1" dirty="0"/>
              <a:t>BJT Push to Talk Circuit</a:t>
            </a:r>
          </a:p>
        </p:txBody>
      </p:sp>
    </p:spTree>
    <p:extLst>
      <p:ext uri="{BB962C8B-B14F-4D97-AF65-F5344CB8AC3E}">
        <p14:creationId xmlns:p14="http://schemas.microsoft.com/office/powerpoint/2010/main" val="31339378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4DA85-78EF-433A-BBC4-5E0D1CA71965}"/>
              </a:ext>
            </a:extLst>
          </p:cNvPr>
          <p:cNvSpPr>
            <a:spLocks noGrp="1"/>
          </p:cNvSpPr>
          <p:nvPr>
            <p:ph type="title"/>
          </p:nvPr>
        </p:nvSpPr>
        <p:spPr>
          <a:xfrm>
            <a:off x="838200" y="-112400"/>
            <a:ext cx="10515600" cy="1325563"/>
          </a:xfrm>
        </p:spPr>
        <p:txBody>
          <a:bodyPr/>
          <a:lstStyle/>
          <a:p>
            <a:pPr algn="ctr"/>
            <a:r>
              <a:rPr lang="en-US" dirty="0"/>
              <a:t>Hardware Validation and Simulation</a:t>
            </a:r>
          </a:p>
        </p:txBody>
      </p:sp>
      <p:pic>
        <p:nvPicPr>
          <p:cNvPr id="13" name="Picture 12" descr="A screenshot of a computer&#10;&#10;Description automatically generated">
            <a:extLst>
              <a:ext uri="{FF2B5EF4-FFF2-40B4-BE49-F238E27FC236}">
                <a16:creationId xmlns:a16="http://schemas.microsoft.com/office/drawing/2014/main" id="{AC38B528-3CAE-4691-B3F5-AA6E97EF20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0767" y="1890298"/>
            <a:ext cx="7129405" cy="4016231"/>
          </a:xfrm>
          <a:prstGeom prst="rect">
            <a:avLst/>
          </a:prstGeom>
        </p:spPr>
      </p:pic>
      <p:sp>
        <p:nvSpPr>
          <p:cNvPr id="5" name="Rectangle 4">
            <a:extLst>
              <a:ext uri="{FF2B5EF4-FFF2-40B4-BE49-F238E27FC236}">
                <a16:creationId xmlns:a16="http://schemas.microsoft.com/office/drawing/2014/main" id="{17238F2E-AC68-4DBA-8EC7-BD3827F6354C}"/>
              </a:ext>
            </a:extLst>
          </p:cNvPr>
          <p:cNvSpPr/>
          <p:nvPr/>
        </p:nvSpPr>
        <p:spPr>
          <a:xfrm>
            <a:off x="1773124" y="164756"/>
            <a:ext cx="8705405" cy="763929"/>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1E8D3DF-701D-4186-AF71-A498C8293587}"/>
              </a:ext>
            </a:extLst>
          </p:cNvPr>
          <p:cNvSpPr txBox="1"/>
          <p:nvPr/>
        </p:nvSpPr>
        <p:spPr>
          <a:xfrm>
            <a:off x="3769950" y="1520966"/>
            <a:ext cx="4652097" cy="369332"/>
          </a:xfrm>
          <a:prstGeom prst="rect">
            <a:avLst/>
          </a:prstGeom>
          <a:noFill/>
        </p:spPr>
        <p:txBody>
          <a:bodyPr wrap="square" rtlCol="0">
            <a:spAutoFit/>
          </a:bodyPr>
          <a:lstStyle/>
          <a:p>
            <a:pPr algn="ctr"/>
            <a:r>
              <a:rPr lang="en-US" i="1" dirty="0"/>
              <a:t>Voltage Divider to Control Voltage Output</a:t>
            </a:r>
          </a:p>
        </p:txBody>
      </p:sp>
    </p:spTree>
    <p:extLst>
      <p:ext uri="{BB962C8B-B14F-4D97-AF65-F5344CB8AC3E}">
        <p14:creationId xmlns:p14="http://schemas.microsoft.com/office/powerpoint/2010/main" val="21167639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C0C7F-D9EB-41D8-B14C-8A9EE90F4F78}"/>
              </a:ext>
            </a:extLst>
          </p:cNvPr>
          <p:cNvSpPr>
            <a:spLocks noGrp="1"/>
          </p:cNvSpPr>
          <p:nvPr>
            <p:ph type="title"/>
          </p:nvPr>
        </p:nvSpPr>
        <p:spPr>
          <a:xfrm>
            <a:off x="3314700" y="-277426"/>
            <a:ext cx="5562600" cy="1325563"/>
          </a:xfrm>
        </p:spPr>
        <p:txBody>
          <a:bodyPr>
            <a:normAutofit/>
          </a:bodyPr>
          <a:lstStyle/>
          <a:p>
            <a:r>
              <a:rPr lang="en-US" sz="2800" b="1" dirty="0"/>
              <a:t>Final Design: Level 1 Design Diagram</a:t>
            </a:r>
          </a:p>
        </p:txBody>
      </p:sp>
      <p:pic>
        <p:nvPicPr>
          <p:cNvPr id="7" name="Picture 6" descr="A close up of a map&#10;&#10;Description automatically generated">
            <a:extLst>
              <a:ext uri="{FF2B5EF4-FFF2-40B4-BE49-F238E27FC236}">
                <a16:creationId xmlns:a16="http://schemas.microsoft.com/office/drawing/2014/main" id="{E10DCB9A-B5F6-4F99-B79E-F25B4E4DD9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4800" y="702147"/>
            <a:ext cx="9051736" cy="7138659"/>
          </a:xfrm>
          <a:prstGeom prst="rect">
            <a:avLst/>
          </a:prstGeom>
        </p:spPr>
      </p:pic>
      <p:sp>
        <p:nvSpPr>
          <p:cNvPr id="8" name="Rectangle 7">
            <a:extLst>
              <a:ext uri="{FF2B5EF4-FFF2-40B4-BE49-F238E27FC236}">
                <a16:creationId xmlns:a16="http://schemas.microsoft.com/office/drawing/2014/main" id="{5D81CEE2-D913-486C-BBB3-7E663A069C9C}"/>
              </a:ext>
            </a:extLst>
          </p:cNvPr>
          <p:cNvSpPr/>
          <p:nvPr/>
        </p:nvSpPr>
        <p:spPr>
          <a:xfrm>
            <a:off x="3253946" y="131805"/>
            <a:ext cx="5387546" cy="48603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55201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D409A-3C5F-4F5D-8E98-8468E96DEA54}"/>
              </a:ext>
            </a:extLst>
          </p:cNvPr>
          <p:cNvSpPr>
            <a:spLocks noGrp="1"/>
          </p:cNvSpPr>
          <p:nvPr>
            <p:ph type="title"/>
          </p:nvPr>
        </p:nvSpPr>
        <p:spPr>
          <a:xfrm>
            <a:off x="838200" y="-93240"/>
            <a:ext cx="10515600" cy="1325563"/>
          </a:xfrm>
        </p:spPr>
        <p:txBody>
          <a:bodyPr/>
          <a:lstStyle/>
          <a:p>
            <a:pPr algn="ctr"/>
            <a:r>
              <a:rPr lang="en-US" dirty="0"/>
              <a:t>Modular Wring Schematic</a:t>
            </a:r>
          </a:p>
        </p:txBody>
      </p:sp>
      <p:pic>
        <p:nvPicPr>
          <p:cNvPr id="6" name="Content Placeholder 5" descr="A screenshot of a video game&#10;&#10;Description automatically generated">
            <a:extLst>
              <a:ext uri="{FF2B5EF4-FFF2-40B4-BE49-F238E27FC236}">
                <a16:creationId xmlns:a16="http://schemas.microsoft.com/office/drawing/2014/main" id="{B85E7CA4-DC18-46D3-94C5-BE7DD2CD823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36776" y="1380003"/>
            <a:ext cx="5554054" cy="4908455"/>
          </a:xfrm>
        </p:spPr>
      </p:pic>
      <p:pic>
        <p:nvPicPr>
          <p:cNvPr id="8" name="Content Placeholder 7" descr="A close up of text on a white background&#10;&#10;Description automatically generated">
            <a:extLst>
              <a:ext uri="{FF2B5EF4-FFF2-40B4-BE49-F238E27FC236}">
                <a16:creationId xmlns:a16="http://schemas.microsoft.com/office/drawing/2014/main" id="{A1992BA6-B654-48BA-A259-373F9422F86D}"/>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61903" y="1380003"/>
            <a:ext cx="5892274" cy="4650094"/>
          </a:xfrm>
        </p:spPr>
      </p:pic>
      <p:sp>
        <p:nvSpPr>
          <p:cNvPr id="9" name="Rectangle 8">
            <a:extLst>
              <a:ext uri="{FF2B5EF4-FFF2-40B4-BE49-F238E27FC236}">
                <a16:creationId xmlns:a16="http://schemas.microsoft.com/office/drawing/2014/main" id="{60CC75F6-E499-4785-B62C-817118D35394}"/>
              </a:ext>
            </a:extLst>
          </p:cNvPr>
          <p:cNvSpPr/>
          <p:nvPr/>
        </p:nvSpPr>
        <p:spPr>
          <a:xfrm>
            <a:off x="2942897" y="30517"/>
            <a:ext cx="6258767" cy="107804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cxnSp>
        <p:nvCxnSpPr>
          <p:cNvPr id="10" name="Straight Connector 9">
            <a:extLst>
              <a:ext uri="{FF2B5EF4-FFF2-40B4-BE49-F238E27FC236}">
                <a16:creationId xmlns:a16="http://schemas.microsoft.com/office/drawing/2014/main" id="{1E74EF02-9947-4ABA-8E6D-F5B1D1198198}"/>
              </a:ext>
            </a:extLst>
          </p:cNvPr>
          <p:cNvCxnSpPr>
            <a:cxnSpLocks/>
          </p:cNvCxnSpPr>
          <p:nvPr/>
        </p:nvCxnSpPr>
        <p:spPr>
          <a:xfrm>
            <a:off x="6030098" y="1232323"/>
            <a:ext cx="42182" cy="516023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8366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E73B7-16AC-4F36-9199-703FEFF124A4}"/>
              </a:ext>
            </a:extLst>
          </p:cNvPr>
          <p:cNvSpPr>
            <a:spLocks noGrp="1"/>
          </p:cNvSpPr>
          <p:nvPr>
            <p:ph type="title"/>
          </p:nvPr>
        </p:nvSpPr>
        <p:spPr/>
        <p:txBody>
          <a:bodyPr/>
          <a:lstStyle/>
          <a:p>
            <a:pPr algn="ctr"/>
            <a:r>
              <a:rPr lang="en-US" dirty="0"/>
              <a:t>Project Overview</a:t>
            </a:r>
          </a:p>
        </p:txBody>
      </p:sp>
      <p:sp>
        <p:nvSpPr>
          <p:cNvPr id="3" name="Content Placeholder 2">
            <a:extLst>
              <a:ext uri="{FF2B5EF4-FFF2-40B4-BE49-F238E27FC236}">
                <a16:creationId xmlns:a16="http://schemas.microsoft.com/office/drawing/2014/main" id="{9075993D-3440-47EC-9FB0-2F0E89C5243A}"/>
              </a:ext>
            </a:extLst>
          </p:cNvPr>
          <p:cNvSpPr>
            <a:spLocks noGrp="1"/>
          </p:cNvSpPr>
          <p:nvPr>
            <p:ph idx="1"/>
          </p:nvPr>
        </p:nvSpPr>
        <p:spPr>
          <a:xfrm>
            <a:off x="838200" y="1825625"/>
            <a:ext cx="10515600" cy="1086908"/>
          </a:xfrm>
        </p:spPr>
        <p:txBody>
          <a:bodyPr/>
          <a:lstStyle/>
          <a:p>
            <a:pPr marL="0" indent="0" algn="ctr">
              <a:buNone/>
            </a:pPr>
            <a:r>
              <a:rPr lang="en-US" dirty="0"/>
              <a:t>Design a compact efficient Terminal Node Controller using the STM32 platform</a:t>
            </a:r>
          </a:p>
        </p:txBody>
      </p:sp>
      <p:pic>
        <p:nvPicPr>
          <p:cNvPr id="4" name="Picture 3">
            <a:extLst>
              <a:ext uri="{FF2B5EF4-FFF2-40B4-BE49-F238E27FC236}">
                <a16:creationId xmlns:a16="http://schemas.microsoft.com/office/drawing/2014/main" id="{708DECE0-EDF6-4C3F-A8AC-DC54F46A2B0B}"/>
              </a:ext>
            </a:extLst>
          </p:cNvPr>
          <p:cNvPicPr>
            <a:picLocks noChangeAspect="1"/>
          </p:cNvPicPr>
          <p:nvPr/>
        </p:nvPicPr>
        <p:blipFill rotWithShape="1">
          <a:blip r:embed="rId2"/>
          <a:srcRect l="6952" t="7570" r="8143" b="25547"/>
          <a:stretch/>
        </p:blipFill>
        <p:spPr>
          <a:xfrm>
            <a:off x="963419" y="3047470"/>
            <a:ext cx="2085450" cy="1502560"/>
          </a:xfrm>
          <a:prstGeom prst="rect">
            <a:avLst/>
          </a:prstGeom>
        </p:spPr>
      </p:pic>
      <p:pic>
        <p:nvPicPr>
          <p:cNvPr id="5" name="Picture 4">
            <a:extLst>
              <a:ext uri="{FF2B5EF4-FFF2-40B4-BE49-F238E27FC236}">
                <a16:creationId xmlns:a16="http://schemas.microsoft.com/office/drawing/2014/main" id="{55176E38-BE1C-4C9D-8502-682F0C9AA7A7}"/>
              </a:ext>
            </a:extLst>
          </p:cNvPr>
          <p:cNvPicPr>
            <a:picLocks noChangeAspect="1"/>
          </p:cNvPicPr>
          <p:nvPr/>
        </p:nvPicPr>
        <p:blipFill rotWithShape="1">
          <a:blip r:embed="rId3"/>
          <a:srcRect b="28551"/>
          <a:stretch/>
        </p:blipFill>
        <p:spPr>
          <a:xfrm>
            <a:off x="963419" y="5080470"/>
            <a:ext cx="2085450" cy="1122664"/>
          </a:xfrm>
          <a:prstGeom prst="rect">
            <a:avLst/>
          </a:prstGeom>
        </p:spPr>
      </p:pic>
      <p:grpSp>
        <p:nvGrpSpPr>
          <p:cNvPr id="14" name="Group 13">
            <a:extLst>
              <a:ext uri="{FF2B5EF4-FFF2-40B4-BE49-F238E27FC236}">
                <a16:creationId xmlns:a16="http://schemas.microsoft.com/office/drawing/2014/main" id="{C332CCBE-CE72-4D6E-BBD6-56ED73C7B9D3}"/>
              </a:ext>
            </a:extLst>
          </p:cNvPr>
          <p:cNvGrpSpPr/>
          <p:nvPr/>
        </p:nvGrpSpPr>
        <p:grpSpPr>
          <a:xfrm>
            <a:off x="3886886" y="4516164"/>
            <a:ext cx="939115" cy="1620346"/>
            <a:chOff x="5156885" y="3630142"/>
            <a:chExt cx="939115" cy="2096537"/>
          </a:xfrm>
        </p:grpSpPr>
        <p:grpSp>
          <p:nvGrpSpPr>
            <p:cNvPr id="12" name="Group 11">
              <a:extLst>
                <a:ext uri="{FF2B5EF4-FFF2-40B4-BE49-F238E27FC236}">
                  <a16:creationId xmlns:a16="http://schemas.microsoft.com/office/drawing/2014/main" id="{FFAE1D75-3B24-416A-AAED-8A25012FD0F9}"/>
                </a:ext>
              </a:extLst>
            </p:cNvPr>
            <p:cNvGrpSpPr/>
            <p:nvPr/>
          </p:nvGrpSpPr>
          <p:grpSpPr>
            <a:xfrm>
              <a:off x="5156885" y="3630142"/>
              <a:ext cx="939115" cy="2096537"/>
              <a:chOff x="5156885" y="3630142"/>
              <a:chExt cx="939115" cy="2096537"/>
            </a:xfrm>
          </p:grpSpPr>
          <p:sp>
            <p:nvSpPr>
              <p:cNvPr id="6" name="Rectangle 5">
                <a:extLst>
                  <a:ext uri="{FF2B5EF4-FFF2-40B4-BE49-F238E27FC236}">
                    <a16:creationId xmlns:a16="http://schemas.microsoft.com/office/drawing/2014/main" id="{298E09E6-19EA-4247-B2E9-553A5D2B6956}"/>
                  </a:ext>
                </a:extLst>
              </p:cNvPr>
              <p:cNvSpPr/>
              <p:nvPr/>
            </p:nvSpPr>
            <p:spPr>
              <a:xfrm>
                <a:off x="5165124" y="4423719"/>
                <a:ext cx="930876" cy="1302960"/>
              </a:xfrm>
              <a:prstGeom prst="rect">
                <a:avLst/>
              </a:prstGeom>
              <a:solidFill>
                <a:schemeClr val="bg1">
                  <a:lumMod val="6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E4B1634A-28FD-46DB-B72F-9A18064F751B}"/>
                  </a:ext>
                </a:extLst>
              </p:cNvPr>
              <p:cNvCxnSpPr>
                <a:cxnSpLocks/>
              </p:cNvCxnSpPr>
              <p:nvPr/>
            </p:nvCxnSpPr>
            <p:spPr>
              <a:xfrm>
                <a:off x="5808133" y="3945468"/>
                <a:ext cx="1" cy="4782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Arc 9">
                <a:extLst>
                  <a:ext uri="{FF2B5EF4-FFF2-40B4-BE49-F238E27FC236}">
                    <a16:creationId xmlns:a16="http://schemas.microsoft.com/office/drawing/2014/main" id="{2A4B6A6E-F4A4-4D91-946F-EC023F36AE4F}"/>
                  </a:ext>
                </a:extLst>
              </p:cNvPr>
              <p:cNvSpPr/>
              <p:nvPr/>
            </p:nvSpPr>
            <p:spPr>
              <a:xfrm>
                <a:off x="5342695" y="3764325"/>
                <a:ext cx="575733" cy="152401"/>
              </a:xfrm>
              <a:prstGeom prst="arc">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Arc 10">
                <a:extLst>
                  <a:ext uri="{FF2B5EF4-FFF2-40B4-BE49-F238E27FC236}">
                    <a16:creationId xmlns:a16="http://schemas.microsoft.com/office/drawing/2014/main" id="{026EFF05-6986-459C-8242-597EBF921BA9}"/>
                  </a:ext>
                </a:extLst>
              </p:cNvPr>
              <p:cNvSpPr/>
              <p:nvPr/>
            </p:nvSpPr>
            <p:spPr>
              <a:xfrm>
                <a:off x="5156885" y="3630142"/>
                <a:ext cx="930876" cy="315326"/>
              </a:xfrm>
              <a:prstGeom prst="arc">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3" name="TextBox 12">
              <a:extLst>
                <a:ext uri="{FF2B5EF4-FFF2-40B4-BE49-F238E27FC236}">
                  <a16:creationId xmlns:a16="http://schemas.microsoft.com/office/drawing/2014/main" id="{552B55FF-3602-4A37-87BA-4F3D68E25587}"/>
                </a:ext>
              </a:extLst>
            </p:cNvPr>
            <p:cNvSpPr txBox="1"/>
            <p:nvPr/>
          </p:nvSpPr>
          <p:spPr>
            <a:xfrm>
              <a:off x="5241094" y="4890533"/>
              <a:ext cx="778933" cy="369332"/>
            </a:xfrm>
            <a:prstGeom prst="rect">
              <a:avLst/>
            </a:prstGeom>
            <a:noFill/>
          </p:spPr>
          <p:txBody>
            <a:bodyPr wrap="square" rtlCol="0">
              <a:spAutoFit/>
            </a:bodyPr>
            <a:lstStyle/>
            <a:p>
              <a:pPr algn="ctr"/>
              <a:r>
                <a:rPr lang="en-US" dirty="0"/>
                <a:t>Radio</a:t>
              </a:r>
            </a:p>
          </p:txBody>
        </p:sp>
      </p:grpSp>
      <p:cxnSp>
        <p:nvCxnSpPr>
          <p:cNvPr id="16" name="Straight Arrow Connector 15">
            <a:extLst>
              <a:ext uri="{FF2B5EF4-FFF2-40B4-BE49-F238E27FC236}">
                <a16:creationId xmlns:a16="http://schemas.microsoft.com/office/drawing/2014/main" id="{B69193E7-1F0F-45BB-8FF3-5C143F76547C}"/>
              </a:ext>
            </a:extLst>
          </p:cNvPr>
          <p:cNvCxnSpPr>
            <a:stCxn id="4" idx="2"/>
            <a:endCxn id="5" idx="0"/>
          </p:cNvCxnSpPr>
          <p:nvPr/>
        </p:nvCxnSpPr>
        <p:spPr>
          <a:xfrm>
            <a:off x="2006144" y="4550030"/>
            <a:ext cx="0" cy="53044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301405C-A9B9-41E4-AF0F-B53B6F5D1544}"/>
              </a:ext>
            </a:extLst>
          </p:cNvPr>
          <p:cNvCxnSpPr>
            <a:stCxn id="5" idx="3"/>
            <a:endCxn id="6" idx="1"/>
          </p:cNvCxnSpPr>
          <p:nvPr/>
        </p:nvCxnSpPr>
        <p:spPr>
          <a:xfrm flipV="1">
            <a:off x="3048869" y="5633002"/>
            <a:ext cx="846256" cy="880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FC622379-4BBC-42CE-AE9F-E3E2F6590735}"/>
              </a:ext>
            </a:extLst>
          </p:cNvPr>
          <p:cNvPicPr>
            <a:picLocks noChangeAspect="1"/>
          </p:cNvPicPr>
          <p:nvPr/>
        </p:nvPicPr>
        <p:blipFill>
          <a:blip r:embed="rId4"/>
          <a:stretch>
            <a:fillRect/>
          </a:stretch>
        </p:blipFill>
        <p:spPr>
          <a:xfrm>
            <a:off x="7073899" y="2912533"/>
            <a:ext cx="2357968" cy="1572765"/>
          </a:xfrm>
          <a:prstGeom prst="rect">
            <a:avLst/>
          </a:prstGeom>
        </p:spPr>
      </p:pic>
      <p:grpSp>
        <p:nvGrpSpPr>
          <p:cNvPr id="21" name="Group 20">
            <a:extLst>
              <a:ext uri="{FF2B5EF4-FFF2-40B4-BE49-F238E27FC236}">
                <a16:creationId xmlns:a16="http://schemas.microsoft.com/office/drawing/2014/main" id="{6436FC75-9702-4F6E-8C99-3C6FE07B8451}"/>
              </a:ext>
            </a:extLst>
          </p:cNvPr>
          <p:cNvGrpSpPr/>
          <p:nvPr/>
        </p:nvGrpSpPr>
        <p:grpSpPr>
          <a:xfrm>
            <a:off x="10289466" y="4548922"/>
            <a:ext cx="939115" cy="1620346"/>
            <a:chOff x="5156885" y="3630142"/>
            <a:chExt cx="939115" cy="2096537"/>
          </a:xfrm>
        </p:grpSpPr>
        <p:grpSp>
          <p:nvGrpSpPr>
            <p:cNvPr id="22" name="Group 21">
              <a:extLst>
                <a:ext uri="{FF2B5EF4-FFF2-40B4-BE49-F238E27FC236}">
                  <a16:creationId xmlns:a16="http://schemas.microsoft.com/office/drawing/2014/main" id="{25ACDA9A-F297-4745-84BF-BEB261E0327D}"/>
                </a:ext>
              </a:extLst>
            </p:cNvPr>
            <p:cNvGrpSpPr/>
            <p:nvPr/>
          </p:nvGrpSpPr>
          <p:grpSpPr>
            <a:xfrm>
              <a:off x="5156885" y="3630142"/>
              <a:ext cx="939115" cy="2096537"/>
              <a:chOff x="5156885" y="3630142"/>
              <a:chExt cx="939115" cy="2096537"/>
            </a:xfrm>
          </p:grpSpPr>
          <p:sp>
            <p:nvSpPr>
              <p:cNvPr id="24" name="Rectangle 23">
                <a:extLst>
                  <a:ext uri="{FF2B5EF4-FFF2-40B4-BE49-F238E27FC236}">
                    <a16:creationId xmlns:a16="http://schemas.microsoft.com/office/drawing/2014/main" id="{2FFF53D8-2DFB-44C6-929C-BB15E146C21D}"/>
                  </a:ext>
                </a:extLst>
              </p:cNvPr>
              <p:cNvSpPr/>
              <p:nvPr/>
            </p:nvSpPr>
            <p:spPr>
              <a:xfrm>
                <a:off x="5165124" y="4423719"/>
                <a:ext cx="930876" cy="1302960"/>
              </a:xfrm>
              <a:prstGeom prst="rect">
                <a:avLst/>
              </a:prstGeom>
              <a:solidFill>
                <a:schemeClr val="bg1">
                  <a:lumMod val="6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Straight Connector 24">
                <a:extLst>
                  <a:ext uri="{FF2B5EF4-FFF2-40B4-BE49-F238E27FC236}">
                    <a16:creationId xmlns:a16="http://schemas.microsoft.com/office/drawing/2014/main" id="{7ADA5C00-411C-402D-A947-26B1A051501F}"/>
                  </a:ext>
                </a:extLst>
              </p:cNvPr>
              <p:cNvCxnSpPr>
                <a:cxnSpLocks/>
              </p:cNvCxnSpPr>
              <p:nvPr/>
            </p:nvCxnSpPr>
            <p:spPr>
              <a:xfrm>
                <a:off x="5808133" y="3945468"/>
                <a:ext cx="1" cy="4782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Arc 25">
                <a:extLst>
                  <a:ext uri="{FF2B5EF4-FFF2-40B4-BE49-F238E27FC236}">
                    <a16:creationId xmlns:a16="http://schemas.microsoft.com/office/drawing/2014/main" id="{3702A0C3-4A11-44CA-85DF-F7573ECCF9A4}"/>
                  </a:ext>
                </a:extLst>
              </p:cNvPr>
              <p:cNvSpPr/>
              <p:nvPr/>
            </p:nvSpPr>
            <p:spPr>
              <a:xfrm>
                <a:off x="5342695" y="3764325"/>
                <a:ext cx="575733" cy="152401"/>
              </a:xfrm>
              <a:prstGeom prst="arc">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Arc 26">
                <a:extLst>
                  <a:ext uri="{FF2B5EF4-FFF2-40B4-BE49-F238E27FC236}">
                    <a16:creationId xmlns:a16="http://schemas.microsoft.com/office/drawing/2014/main" id="{A1F0E120-9837-4EA3-8A7A-C6F859FAB67F}"/>
                  </a:ext>
                </a:extLst>
              </p:cNvPr>
              <p:cNvSpPr/>
              <p:nvPr/>
            </p:nvSpPr>
            <p:spPr>
              <a:xfrm>
                <a:off x="5156885" y="3630142"/>
                <a:ext cx="930876" cy="315326"/>
              </a:xfrm>
              <a:prstGeom prst="arc">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3" name="TextBox 22">
              <a:extLst>
                <a:ext uri="{FF2B5EF4-FFF2-40B4-BE49-F238E27FC236}">
                  <a16:creationId xmlns:a16="http://schemas.microsoft.com/office/drawing/2014/main" id="{234E7500-6262-4213-8404-D39884312CDF}"/>
                </a:ext>
              </a:extLst>
            </p:cNvPr>
            <p:cNvSpPr txBox="1"/>
            <p:nvPr/>
          </p:nvSpPr>
          <p:spPr>
            <a:xfrm>
              <a:off x="5241094" y="4890533"/>
              <a:ext cx="778933" cy="369332"/>
            </a:xfrm>
            <a:prstGeom prst="rect">
              <a:avLst/>
            </a:prstGeom>
            <a:noFill/>
          </p:spPr>
          <p:txBody>
            <a:bodyPr wrap="square" rtlCol="0">
              <a:spAutoFit/>
            </a:bodyPr>
            <a:lstStyle/>
            <a:p>
              <a:pPr algn="ctr"/>
              <a:r>
                <a:rPr lang="en-US" dirty="0"/>
                <a:t>Radio</a:t>
              </a:r>
            </a:p>
          </p:txBody>
        </p:sp>
      </p:grpSp>
      <p:pic>
        <p:nvPicPr>
          <p:cNvPr id="28" name="Picture 27">
            <a:extLst>
              <a:ext uri="{FF2B5EF4-FFF2-40B4-BE49-F238E27FC236}">
                <a16:creationId xmlns:a16="http://schemas.microsoft.com/office/drawing/2014/main" id="{0A71E6C2-EE83-4A5E-B5BC-ABFDFD571707}"/>
              </a:ext>
            </a:extLst>
          </p:cNvPr>
          <p:cNvPicPr>
            <a:picLocks noChangeAspect="1"/>
          </p:cNvPicPr>
          <p:nvPr/>
        </p:nvPicPr>
        <p:blipFill>
          <a:blip r:embed="rId5"/>
          <a:stretch>
            <a:fillRect/>
          </a:stretch>
        </p:blipFill>
        <p:spPr>
          <a:xfrm>
            <a:off x="7737829" y="5039129"/>
            <a:ext cx="1016495" cy="1219794"/>
          </a:xfrm>
          <a:prstGeom prst="rect">
            <a:avLst/>
          </a:prstGeom>
        </p:spPr>
      </p:pic>
      <p:cxnSp>
        <p:nvCxnSpPr>
          <p:cNvPr id="30" name="Straight Arrow Connector 29">
            <a:extLst>
              <a:ext uri="{FF2B5EF4-FFF2-40B4-BE49-F238E27FC236}">
                <a16:creationId xmlns:a16="http://schemas.microsoft.com/office/drawing/2014/main" id="{62D14A98-02A5-46D6-B509-DE25154B9CC9}"/>
              </a:ext>
            </a:extLst>
          </p:cNvPr>
          <p:cNvCxnSpPr>
            <a:cxnSpLocks/>
            <a:stCxn id="20" idx="2"/>
            <a:endCxn id="28" idx="0"/>
          </p:cNvCxnSpPr>
          <p:nvPr/>
        </p:nvCxnSpPr>
        <p:spPr>
          <a:xfrm flipH="1">
            <a:off x="8246077" y="4485298"/>
            <a:ext cx="6806" cy="55383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F6DA6ED2-4D82-41CE-9841-0745CF23A35B}"/>
              </a:ext>
            </a:extLst>
          </p:cNvPr>
          <p:cNvCxnSpPr>
            <a:cxnSpLocks/>
            <a:stCxn id="28" idx="3"/>
            <a:endCxn id="24" idx="1"/>
          </p:cNvCxnSpPr>
          <p:nvPr/>
        </p:nvCxnSpPr>
        <p:spPr>
          <a:xfrm>
            <a:off x="8754324" y="5649026"/>
            <a:ext cx="1543381" cy="1673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Multiplication Sign 34">
            <a:extLst>
              <a:ext uri="{FF2B5EF4-FFF2-40B4-BE49-F238E27FC236}">
                <a16:creationId xmlns:a16="http://schemas.microsoft.com/office/drawing/2014/main" id="{079CF762-CC38-419C-AA8A-FADBC56A9D4F}"/>
              </a:ext>
            </a:extLst>
          </p:cNvPr>
          <p:cNvSpPr/>
          <p:nvPr/>
        </p:nvSpPr>
        <p:spPr>
          <a:xfrm>
            <a:off x="3429229" y="2912533"/>
            <a:ext cx="1286934" cy="1099069"/>
          </a:xfrm>
          <a:prstGeom prst="mathMultiply">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Smiley Face 35">
            <a:extLst>
              <a:ext uri="{FF2B5EF4-FFF2-40B4-BE49-F238E27FC236}">
                <a16:creationId xmlns:a16="http://schemas.microsoft.com/office/drawing/2014/main" id="{855C5761-579B-4040-BA44-CB3C28B05757}"/>
              </a:ext>
            </a:extLst>
          </p:cNvPr>
          <p:cNvSpPr/>
          <p:nvPr/>
        </p:nvSpPr>
        <p:spPr>
          <a:xfrm>
            <a:off x="9939410" y="2976513"/>
            <a:ext cx="1126523" cy="1086908"/>
          </a:xfrm>
          <a:prstGeom prst="smileyFace">
            <a:avLst>
              <a:gd name="adj" fmla="val 4653"/>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DD0000E8-FF86-4BC4-A60E-627828239281}"/>
              </a:ext>
            </a:extLst>
          </p:cNvPr>
          <p:cNvSpPr/>
          <p:nvPr/>
        </p:nvSpPr>
        <p:spPr>
          <a:xfrm>
            <a:off x="2849635" y="474251"/>
            <a:ext cx="5904689" cy="107804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872104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816E0-D560-4FD4-967D-A5FB32EDCF35}"/>
              </a:ext>
            </a:extLst>
          </p:cNvPr>
          <p:cNvSpPr>
            <a:spLocks noGrp="1"/>
          </p:cNvSpPr>
          <p:nvPr>
            <p:ph type="title"/>
          </p:nvPr>
        </p:nvSpPr>
        <p:spPr/>
        <p:txBody>
          <a:bodyPr/>
          <a:lstStyle/>
          <a:p>
            <a:pPr algn="ctr"/>
            <a:r>
              <a:rPr lang="en-US" dirty="0"/>
              <a:t>Acknowledgements</a:t>
            </a:r>
          </a:p>
        </p:txBody>
      </p:sp>
      <p:sp>
        <p:nvSpPr>
          <p:cNvPr id="4" name="Content Placeholder 3">
            <a:extLst>
              <a:ext uri="{FF2B5EF4-FFF2-40B4-BE49-F238E27FC236}">
                <a16:creationId xmlns:a16="http://schemas.microsoft.com/office/drawing/2014/main" id="{07CF08E0-2DBD-4313-B5C2-12DA41F77516}"/>
              </a:ext>
            </a:extLst>
          </p:cNvPr>
          <p:cNvSpPr>
            <a:spLocks noGrp="1"/>
          </p:cNvSpPr>
          <p:nvPr>
            <p:ph sz="half" idx="2"/>
          </p:nvPr>
        </p:nvSpPr>
        <p:spPr>
          <a:xfrm>
            <a:off x="3505200" y="1826155"/>
            <a:ext cx="5334000" cy="4439178"/>
          </a:xfrm>
        </p:spPr>
        <p:txBody>
          <a:bodyPr>
            <a:normAutofit lnSpcReduction="10000"/>
          </a:bodyPr>
          <a:lstStyle/>
          <a:p>
            <a:pPr marL="0" indent="0" algn="ctr">
              <a:buNone/>
            </a:pPr>
            <a:r>
              <a:rPr lang="en-US" b="1" dirty="0"/>
              <a:t>Project Mentors:</a:t>
            </a:r>
          </a:p>
          <a:p>
            <a:pPr marL="0" indent="0" algn="ctr">
              <a:buNone/>
            </a:pPr>
            <a:r>
              <a:rPr lang="en-US" dirty="0"/>
              <a:t>Mr. Nolan Edwards</a:t>
            </a:r>
          </a:p>
          <a:p>
            <a:pPr marL="0" indent="0" algn="ctr">
              <a:buNone/>
            </a:pPr>
            <a:r>
              <a:rPr lang="en-US" dirty="0"/>
              <a:t>Mr. Rizwan Merchant</a:t>
            </a:r>
          </a:p>
          <a:p>
            <a:pPr marL="0" indent="0" algn="ctr">
              <a:buNone/>
            </a:pPr>
            <a:r>
              <a:rPr lang="en-US" dirty="0"/>
              <a:t>Mr. Nick Pugh</a:t>
            </a:r>
          </a:p>
          <a:p>
            <a:pPr marL="0" indent="0" algn="ctr">
              <a:buNone/>
            </a:pPr>
            <a:r>
              <a:rPr lang="en-US" dirty="0"/>
              <a:t>Mr. James Palmer</a:t>
            </a:r>
          </a:p>
          <a:p>
            <a:pPr marL="0" indent="0" algn="ctr">
              <a:buNone/>
            </a:pPr>
            <a:endParaRPr lang="en-US" dirty="0"/>
          </a:p>
          <a:p>
            <a:pPr marL="0" indent="0" algn="ctr">
              <a:buNone/>
            </a:pPr>
            <a:r>
              <a:rPr lang="en-US" b="1" dirty="0"/>
              <a:t>Special Thanks:</a:t>
            </a:r>
          </a:p>
          <a:p>
            <a:pPr marL="0" indent="0" algn="ctr">
              <a:buNone/>
            </a:pPr>
            <a:r>
              <a:rPr lang="en-US" dirty="0"/>
              <a:t>CAPE Team</a:t>
            </a:r>
          </a:p>
          <a:p>
            <a:pPr marL="0" indent="0" algn="ctr">
              <a:buNone/>
            </a:pPr>
            <a:r>
              <a:rPr lang="en-US" dirty="0"/>
              <a:t>Pelican Engineering</a:t>
            </a:r>
          </a:p>
          <a:p>
            <a:pPr marL="0" indent="0" algn="ctr">
              <a:buNone/>
            </a:pPr>
            <a:endParaRPr lang="en-US" dirty="0"/>
          </a:p>
        </p:txBody>
      </p:sp>
      <p:sp>
        <p:nvSpPr>
          <p:cNvPr id="5" name="Rectangle 4">
            <a:extLst>
              <a:ext uri="{FF2B5EF4-FFF2-40B4-BE49-F238E27FC236}">
                <a16:creationId xmlns:a16="http://schemas.microsoft.com/office/drawing/2014/main" id="{45A6E823-FC1B-4189-8862-D265F7A37D9D}"/>
              </a:ext>
            </a:extLst>
          </p:cNvPr>
          <p:cNvSpPr/>
          <p:nvPr/>
        </p:nvSpPr>
        <p:spPr>
          <a:xfrm>
            <a:off x="3439296" y="488882"/>
            <a:ext cx="5257800" cy="107804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7561FD7B-EE80-4E9A-A0CD-A6EF6FC07E45}"/>
              </a:ext>
            </a:extLst>
          </p:cNvPr>
          <p:cNvCxnSpPr>
            <a:cxnSpLocks/>
          </p:cNvCxnSpPr>
          <p:nvPr/>
        </p:nvCxnSpPr>
        <p:spPr>
          <a:xfrm>
            <a:off x="3212756" y="4332646"/>
            <a:ext cx="576648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71291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6FDDDCC-2977-4761-87C3-0EA5F71D000E}"/>
              </a:ext>
            </a:extLst>
          </p:cNvPr>
          <p:cNvSpPr>
            <a:spLocks noGrp="1"/>
          </p:cNvSpPr>
          <p:nvPr>
            <p:ph type="title"/>
          </p:nvPr>
        </p:nvSpPr>
        <p:spPr>
          <a:xfrm>
            <a:off x="838200" y="2766218"/>
            <a:ext cx="10515600" cy="1325563"/>
          </a:xfrm>
        </p:spPr>
        <p:txBody>
          <a:bodyPr/>
          <a:lstStyle/>
          <a:p>
            <a:pPr algn="ctr"/>
            <a:r>
              <a:rPr lang="en-US" dirty="0"/>
              <a:t>Questions?</a:t>
            </a:r>
          </a:p>
        </p:txBody>
      </p:sp>
      <p:sp>
        <p:nvSpPr>
          <p:cNvPr id="6" name="Rectangle 5">
            <a:extLst>
              <a:ext uri="{FF2B5EF4-FFF2-40B4-BE49-F238E27FC236}">
                <a16:creationId xmlns:a16="http://schemas.microsoft.com/office/drawing/2014/main" id="{9275C2F9-F606-44BA-A5ED-39338E2C12FF}"/>
              </a:ext>
            </a:extLst>
          </p:cNvPr>
          <p:cNvSpPr/>
          <p:nvPr/>
        </p:nvSpPr>
        <p:spPr>
          <a:xfrm>
            <a:off x="3467100" y="2889975"/>
            <a:ext cx="5257800" cy="107804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03064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E07E966-24C0-4897-9C3A-7EA01696AE19}"/>
              </a:ext>
            </a:extLst>
          </p:cNvPr>
          <p:cNvPicPr>
            <a:picLocks noGrp="1" noChangeAspect="1"/>
          </p:cNvPicPr>
          <p:nvPr>
            <p:ph sz="half" idx="1"/>
          </p:nvPr>
        </p:nvPicPr>
        <p:blipFill rotWithShape="1">
          <a:blip r:embed="rId2"/>
          <a:srcRect l="13890" t="15407" r="8975" b="15040"/>
          <a:stretch/>
        </p:blipFill>
        <p:spPr>
          <a:xfrm>
            <a:off x="1199157" y="653194"/>
            <a:ext cx="2346806" cy="2817593"/>
          </a:xfrm>
          <a:prstGeom prst="rect">
            <a:avLst/>
          </a:prstGeom>
        </p:spPr>
      </p:pic>
      <p:sp>
        <p:nvSpPr>
          <p:cNvPr id="9" name="TextBox 8">
            <a:extLst>
              <a:ext uri="{FF2B5EF4-FFF2-40B4-BE49-F238E27FC236}">
                <a16:creationId xmlns:a16="http://schemas.microsoft.com/office/drawing/2014/main" id="{FBF40E08-ABBB-4FA1-9310-311DB4CA4223}"/>
              </a:ext>
            </a:extLst>
          </p:cNvPr>
          <p:cNvSpPr txBox="1"/>
          <p:nvPr/>
        </p:nvSpPr>
        <p:spPr>
          <a:xfrm>
            <a:off x="679684" y="111896"/>
            <a:ext cx="3385751" cy="369332"/>
          </a:xfrm>
          <a:prstGeom prst="rect">
            <a:avLst/>
          </a:prstGeom>
          <a:noFill/>
        </p:spPr>
        <p:txBody>
          <a:bodyPr wrap="square" rtlCol="0">
            <a:spAutoFit/>
          </a:bodyPr>
          <a:lstStyle/>
          <a:p>
            <a:pPr algn="ctr"/>
            <a:r>
              <a:rPr lang="en-US" b="1" u="sng" dirty="0"/>
              <a:t>STM32 TNC</a:t>
            </a:r>
          </a:p>
        </p:txBody>
      </p:sp>
      <p:sp>
        <p:nvSpPr>
          <p:cNvPr id="10" name="TextBox 9">
            <a:extLst>
              <a:ext uri="{FF2B5EF4-FFF2-40B4-BE49-F238E27FC236}">
                <a16:creationId xmlns:a16="http://schemas.microsoft.com/office/drawing/2014/main" id="{147BD723-4D62-4CAE-A2E0-9E6AB5620263}"/>
              </a:ext>
            </a:extLst>
          </p:cNvPr>
          <p:cNvSpPr txBox="1"/>
          <p:nvPr/>
        </p:nvSpPr>
        <p:spPr>
          <a:xfrm>
            <a:off x="7516263" y="120593"/>
            <a:ext cx="3385751" cy="369332"/>
          </a:xfrm>
          <a:prstGeom prst="rect">
            <a:avLst/>
          </a:prstGeom>
          <a:noFill/>
        </p:spPr>
        <p:txBody>
          <a:bodyPr wrap="square" rtlCol="0">
            <a:spAutoFit/>
          </a:bodyPr>
          <a:lstStyle/>
          <a:p>
            <a:pPr algn="ctr"/>
            <a:r>
              <a:rPr lang="en-US" b="1" u="sng" dirty="0"/>
              <a:t>TAPR TNC-1</a:t>
            </a:r>
          </a:p>
        </p:txBody>
      </p:sp>
      <p:pic>
        <p:nvPicPr>
          <p:cNvPr id="13" name="Content Placeholder 12">
            <a:extLst>
              <a:ext uri="{FF2B5EF4-FFF2-40B4-BE49-F238E27FC236}">
                <a16:creationId xmlns:a16="http://schemas.microsoft.com/office/drawing/2014/main" id="{46D333FD-9AB3-4E94-BE60-F79CB330417C}"/>
              </a:ext>
            </a:extLst>
          </p:cNvPr>
          <p:cNvPicPr>
            <a:picLocks noGrp="1" noChangeAspect="1"/>
          </p:cNvPicPr>
          <p:nvPr>
            <p:ph sz="half" idx="2"/>
          </p:nvPr>
        </p:nvPicPr>
        <p:blipFill>
          <a:blip r:embed="rId3"/>
          <a:stretch>
            <a:fillRect/>
          </a:stretch>
        </p:blipFill>
        <p:spPr>
          <a:xfrm>
            <a:off x="7516263" y="578363"/>
            <a:ext cx="3944702" cy="2967253"/>
          </a:xfrm>
          <a:prstGeom prst="rect">
            <a:avLst/>
          </a:prstGeom>
        </p:spPr>
      </p:pic>
      <p:sp>
        <p:nvSpPr>
          <p:cNvPr id="14" name="TextBox 13">
            <a:extLst>
              <a:ext uri="{FF2B5EF4-FFF2-40B4-BE49-F238E27FC236}">
                <a16:creationId xmlns:a16="http://schemas.microsoft.com/office/drawing/2014/main" id="{A766C386-6B2A-48E2-A156-A2036DC47C79}"/>
              </a:ext>
            </a:extLst>
          </p:cNvPr>
          <p:cNvSpPr txBox="1"/>
          <p:nvPr/>
        </p:nvSpPr>
        <p:spPr>
          <a:xfrm>
            <a:off x="195421" y="3615501"/>
            <a:ext cx="4918446" cy="3416320"/>
          </a:xfrm>
          <a:prstGeom prst="rect">
            <a:avLst/>
          </a:prstGeom>
          <a:noFill/>
        </p:spPr>
        <p:txBody>
          <a:bodyPr wrap="square" rtlCol="0">
            <a:spAutoFit/>
          </a:bodyPr>
          <a:lstStyle/>
          <a:p>
            <a:r>
              <a:rPr lang="en-US" b="1" u="sng" dirty="0"/>
              <a:t>Size:</a:t>
            </a:r>
            <a:r>
              <a:rPr lang="en-US" b="1" dirty="0"/>
              <a:t>    </a:t>
            </a:r>
            <a:r>
              <a:rPr lang="en-US" dirty="0"/>
              <a:t>2’’x2’’</a:t>
            </a:r>
          </a:p>
          <a:p>
            <a:r>
              <a:rPr lang="en-US" b="1" u="sng" dirty="0"/>
              <a:t>Logic: </a:t>
            </a:r>
          </a:p>
          <a:p>
            <a:r>
              <a:rPr lang="en-US" dirty="0"/>
              <a:t>Coded in C without much external hardware of chips</a:t>
            </a:r>
          </a:p>
          <a:p>
            <a:r>
              <a:rPr lang="en-US" b="1" u="sng" dirty="0"/>
              <a:t>Hardware: </a:t>
            </a:r>
          </a:p>
          <a:p>
            <a:r>
              <a:rPr lang="en-US" dirty="0" err="1"/>
              <a:t>Nucleo</a:t>
            </a:r>
            <a:r>
              <a:rPr lang="en-US" dirty="0"/>
              <a:t> STM32 Board</a:t>
            </a:r>
          </a:p>
          <a:p>
            <a:r>
              <a:rPr lang="en-US" b="1" u="sng" dirty="0"/>
              <a:t>Documentation: </a:t>
            </a:r>
          </a:p>
          <a:p>
            <a:pPr marL="285750" indent="-285750">
              <a:buFont typeface="Arial" panose="020B0604020202020204" pitchFamily="34" charset="0"/>
              <a:buChar char="•"/>
            </a:pPr>
            <a:r>
              <a:rPr lang="en-US" dirty="0"/>
              <a:t>Easier to document code ( also easier to find and reuse)</a:t>
            </a:r>
          </a:p>
          <a:p>
            <a:pPr marL="285750" indent="-285750">
              <a:buFont typeface="Arial" panose="020B0604020202020204" pitchFamily="34" charset="0"/>
              <a:buChar char="•"/>
            </a:pPr>
            <a:r>
              <a:rPr lang="en-US" dirty="0" err="1"/>
              <a:t>Nucleo</a:t>
            </a:r>
            <a:r>
              <a:rPr lang="en-US" dirty="0"/>
              <a:t> Board is proprietary hardware and well documented and tested</a:t>
            </a:r>
          </a:p>
          <a:p>
            <a:endParaRPr lang="en-US" dirty="0"/>
          </a:p>
        </p:txBody>
      </p:sp>
      <p:sp>
        <p:nvSpPr>
          <p:cNvPr id="15" name="TextBox 14">
            <a:extLst>
              <a:ext uri="{FF2B5EF4-FFF2-40B4-BE49-F238E27FC236}">
                <a16:creationId xmlns:a16="http://schemas.microsoft.com/office/drawing/2014/main" id="{3753C900-CBA4-4C75-ACDB-5398136D8760}"/>
              </a:ext>
            </a:extLst>
          </p:cNvPr>
          <p:cNvSpPr txBox="1"/>
          <p:nvPr/>
        </p:nvSpPr>
        <p:spPr>
          <a:xfrm>
            <a:off x="6316138" y="3659454"/>
            <a:ext cx="5875862" cy="3170099"/>
          </a:xfrm>
          <a:prstGeom prst="rect">
            <a:avLst/>
          </a:prstGeom>
          <a:noFill/>
        </p:spPr>
        <p:txBody>
          <a:bodyPr wrap="square" rtlCol="0">
            <a:spAutoFit/>
          </a:bodyPr>
          <a:lstStyle/>
          <a:p>
            <a:r>
              <a:rPr lang="en-US" sz="2000" b="1" u="sng" dirty="0"/>
              <a:t>Size:</a:t>
            </a:r>
            <a:r>
              <a:rPr lang="en-US" sz="2000" dirty="0"/>
              <a:t>   1’x6’’</a:t>
            </a:r>
          </a:p>
          <a:p>
            <a:r>
              <a:rPr lang="en-US" sz="2000" b="1" u="sng" dirty="0"/>
              <a:t>Logic: </a:t>
            </a:r>
          </a:p>
          <a:p>
            <a:r>
              <a:rPr lang="en-US" sz="2000" dirty="0"/>
              <a:t>Data formatted mostly by analog logic chips</a:t>
            </a:r>
          </a:p>
          <a:p>
            <a:r>
              <a:rPr lang="en-US" sz="2000" b="1" u="sng" dirty="0"/>
              <a:t>Hardware: </a:t>
            </a:r>
          </a:p>
          <a:p>
            <a:r>
              <a:rPr lang="en-US" sz="2000" dirty="0"/>
              <a:t>Many circuits in addition to many integrated chips</a:t>
            </a:r>
          </a:p>
          <a:p>
            <a:r>
              <a:rPr lang="en-US" sz="2000" b="1" u="sng" dirty="0"/>
              <a:t>Documentation: </a:t>
            </a:r>
          </a:p>
          <a:p>
            <a:pPr marL="285750" indent="-285750">
              <a:buFont typeface="Arial" panose="020B0604020202020204" pitchFamily="34" charset="0"/>
              <a:buChar char="•"/>
            </a:pPr>
            <a:r>
              <a:rPr lang="en-US" sz="2000" dirty="0"/>
              <a:t>Not well documented</a:t>
            </a:r>
          </a:p>
          <a:p>
            <a:pPr marL="285750" indent="-285750">
              <a:buFont typeface="Arial" panose="020B0604020202020204" pitchFamily="34" charset="0"/>
              <a:buChar char="•"/>
            </a:pPr>
            <a:r>
              <a:rPr lang="en-US" sz="2000" dirty="0"/>
              <a:t>hard to find info to repair if something is wrong</a:t>
            </a:r>
          </a:p>
          <a:p>
            <a:pPr marL="285750" indent="-285750">
              <a:buFont typeface="Arial" panose="020B0604020202020204" pitchFamily="34" charset="0"/>
              <a:buChar char="•"/>
            </a:pPr>
            <a:r>
              <a:rPr lang="en-US" sz="2000" dirty="0"/>
              <a:t>many different designs so only people who make these know how to fix them</a:t>
            </a:r>
          </a:p>
        </p:txBody>
      </p:sp>
      <p:grpSp>
        <p:nvGrpSpPr>
          <p:cNvPr id="20" name="Group 19">
            <a:extLst>
              <a:ext uri="{FF2B5EF4-FFF2-40B4-BE49-F238E27FC236}">
                <a16:creationId xmlns:a16="http://schemas.microsoft.com/office/drawing/2014/main" id="{772B0A02-68C1-41C1-8CC0-357B23DE0D26}"/>
              </a:ext>
            </a:extLst>
          </p:cNvPr>
          <p:cNvGrpSpPr/>
          <p:nvPr/>
        </p:nvGrpSpPr>
        <p:grpSpPr>
          <a:xfrm>
            <a:off x="5113867" y="0"/>
            <a:ext cx="982133" cy="6858000"/>
            <a:chOff x="5113867" y="0"/>
            <a:chExt cx="982133" cy="6858000"/>
          </a:xfrm>
        </p:grpSpPr>
        <p:cxnSp>
          <p:nvCxnSpPr>
            <p:cNvPr id="17" name="Straight Connector 16">
              <a:extLst>
                <a:ext uri="{FF2B5EF4-FFF2-40B4-BE49-F238E27FC236}">
                  <a16:creationId xmlns:a16="http://schemas.microsoft.com/office/drawing/2014/main" id="{4AE5FD26-47C5-41A5-B086-F586E9B63629}"/>
                </a:ext>
              </a:extLst>
            </p:cNvPr>
            <p:cNvCxnSpPr/>
            <p:nvPr/>
          </p:nvCxnSpPr>
          <p:spPr>
            <a:xfrm>
              <a:off x="5113867" y="0"/>
              <a:ext cx="0" cy="685800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6CDDFD7-A6E5-4B99-8EE7-4A0EBEB62C9D}"/>
                </a:ext>
              </a:extLst>
            </p:cNvPr>
            <p:cNvCxnSpPr/>
            <p:nvPr/>
          </p:nvCxnSpPr>
          <p:spPr>
            <a:xfrm>
              <a:off x="6096000" y="0"/>
              <a:ext cx="0" cy="6858000"/>
            </a:xfrm>
            <a:prstGeom prst="line">
              <a:avLst/>
            </a:prstGeom>
          </p:spPr>
          <p:style>
            <a:lnRef idx="1">
              <a:schemeClr val="dk1"/>
            </a:lnRef>
            <a:fillRef idx="0">
              <a:schemeClr val="dk1"/>
            </a:fillRef>
            <a:effectRef idx="0">
              <a:schemeClr val="dk1"/>
            </a:effectRef>
            <a:fontRef idx="minor">
              <a:schemeClr val="tx1"/>
            </a:fontRef>
          </p:style>
        </p:cxnSp>
      </p:grpSp>
      <p:sp>
        <p:nvSpPr>
          <p:cNvPr id="21" name="TextBox 20">
            <a:extLst>
              <a:ext uri="{FF2B5EF4-FFF2-40B4-BE49-F238E27FC236}">
                <a16:creationId xmlns:a16="http://schemas.microsoft.com/office/drawing/2014/main" id="{073D4F86-1C73-4D12-970E-5745D4B3CB24}"/>
              </a:ext>
            </a:extLst>
          </p:cNvPr>
          <p:cNvSpPr txBox="1"/>
          <p:nvPr/>
        </p:nvSpPr>
        <p:spPr>
          <a:xfrm>
            <a:off x="5278602" y="2905780"/>
            <a:ext cx="780562" cy="523220"/>
          </a:xfrm>
          <a:prstGeom prst="rect">
            <a:avLst/>
          </a:prstGeom>
          <a:noFill/>
        </p:spPr>
        <p:txBody>
          <a:bodyPr wrap="square" rtlCol="0">
            <a:spAutoFit/>
          </a:bodyPr>
          <a:lstStyle/>
          <a:p>
            <a:pPr algn="ctr"/>
            <a:r>
              <a:rPr lang="en-US" sz="2800" b="1" dirty="0"/>
              <a:t>VS.</a:t>
            </a:r>
          </a:p>
        </p:txBody>
      </p:sp>
      <p:sp>
        <p:nvSpPr>
          <p:cNvPr id="23" name="TextBox 22">
            <a:extLst>
              <a:ext uri="{FF2B5EF4-FFF2-40B4-BE49-F238E27FC236}">
                <a16:creationId xmlns:a16="http://schemas.microsoft.com/office/drawing/2014/main" id="{6E8EEEE2-9709-4660-87E6-0C4B6B1F2AF4}"/>
              </a:ext>
            </a:extLst>
          </p:cNvPr>
          <p:cNvSpPr txBox="1"/>
          <p:nvPr/>
        </p:nvSpPr>
        <p:spPr>
          <a:xfrm>
            <a:off x="3742267" y="1405467"/>
            <a:ext cx="1177609" cy="646331"/>
          </a:xfrm>
          <a:prstGeom prst="rect">
            <a:avLst/>
          </a:prstGeom>
          <a:noFill/>
          <a:ln>
            <a:solidFill>
              <a:schemeClr val="tx1"/>
            </a:solidFill>
          </a:ln>
        </p:spPr>
        <p:txBody>
          <a:bodyPr wrap="square" rtlCol="0">
            <a:spAutoFit/>
          </a:bodyPr>
          <a:lstStyle/>
          <a:p>
            <a:pPr algn="ctr"/>
            <a:r>
              <a:rPr lang="en-US" dirty="0"/>
              <a:t>Full Setup: $53</a:t>
            </a:r>
          </a:p>
        </p:txBody>
      </p:sp>
      <p:sp>
        <p:nvSpPr>
          <p:cNvPr id="24" name="TextBox 23">
            <a:extLst>
              <a:ext uri="{FF2B5EF4-FFF2-40B4-BE49-F238E27FC236}">
                <a16:creationId xmlns:a16="http://schemas.microsoft.com/office/drawing/2014/main" id="{1C3220BB-0387-408F-9617-E21832EAB21A}"/>
              </a:ext>
            </a:extLst>
          </p:cNvPr>
          <p:cNvSpPr txBox="1"/>
          <p:nvPr/>
        </p:nvSpPr>
        <p:spPr>
          <a:xfrm>
            <a:off x="6198909" y="1428358"/>
            <a:ext cx="1177609" cy="646331"/>
          </a:xfrm>
          <a:prstGeom prst="rect">
            <a:avLst/>
          </a:prstGeom>
          <a:noFill/>
          <a:ln>
            <a:solidFill>
              <a:schemeClr val="tx1"/>
            </a:solidFill>
          </a:ln>
        </p:spPr>
        <p:txBody>
          <a:bodyPr wrap="square" rtlCol="0">
            <a:spAutoFit/>
          </a:bodyPr>
          <a:lstStyle/>
          <a:p>
            <a:pPr algn="ctr"/>
            <a:r>
              <a:rPr lang="en-US" dirty="0"/>
              <a:t>Full Setup: ~ $140</a:t>
            </a:r>
          </a:p>
        </p:txBody>
      </p:sp>
    </p:spTree>
    <p:extLst>
      <p:ext uri="{BB962C8B-B14F-4D97-AF65-F5344CB8AC3E}">
        <p14:creationId xmlns:p14="http://schemas.microsoft.com/office/powerpoint/2010/main" val="109304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8DFF40A-13C0-496B-AEE5-2B2853257C5B}"/>
              </a:ext>
            </a:extLst>
          </p:cNvPr>
          <p:cNvSpPr>
            <a:spLocks noGrp="1"/>
          </p:cNvSpPr>
          <p:nvPr>
            <p:ph type="ctrTitle"/>
          </p:nvPr>
        </p:nvSpPr>
        <p:spPr>
          <a:xfrm>
            <a:off x="1524000" y="2946400"/>
            <a:ext cx="9144000" cy="965200"/>
          </a:xfrm>
        </p:spPr>
        <p:txBody>
          <a:bodyPr/>
          <a:lstStyle/>
          <a:p>
            <a:r>
              <a:rPr lang="en-US" dirty="0"/>
              <a:t>Design Process</a:t>
            </a:r>
          </a:p>
        </p:txBody>
      </p:sp>
      <p:sp>
        <p:nvSpPr>
          <p:cNvPr id="7" name="Rectangle 6">
            <a:extLst>
              <a:ext uri="{FF2B5EF4-FFF2-40B4-BE49-F238E27FC236}">
                <a16:creationId xmlns:a16="http://schemas.microsoft.com/office/drawing/2014/main" id="{EF7CD015-26E0-498B-99CA-C732E1240A82}"/>
              </a:ext>
            </a:extLst>
          </p:cNvPr>
          <p:cNvSpPr/>
          <p:nvPr/>
        </p:nvSpPr>
        <p:spPr>
          <a:xfrm>
            <a:off x="3143655" y="2889976"/>
            <a:ext cx="5904689" cy="107804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55652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3084B4F-10B8-42D7-96BE-02E134983E18}"/>
              </a:ext>
            </a:extLst>
          </p:cNvPr>
          <p:cNvSpPr>
            <a:spLocks noGrp="1"/>
          </p:cNvSpPr>
          <p:nvPr>
            <p:ph type="title"/>
          </p:nvPr>
        </p:nvSpPr>
        <p:spPr/>
        <p:txBody>
          <a:bodyPr/>
          <a:lstStyle/>
          <a:p>
            <a:pPr algn="ctr"/>
            <a:r>
              <a:rPr lang="en-US" dirty="0"/>
              <a:t>Scope of Work &amp; Functional Block Diagram</a:t>
            </a:r>
          </a:p>
        </p:txBody>
      </p:sp>
      <p:sp>
        <p:nvSpPr>
          <p:cNvPr id="5" name="Content Placeholder 4">
            <a:extLst>
              <a:ext uri="{FF2B5EF4-FFF2-40B4-BE49-F238E27FC236}">
                <a16:creationId xmlns:a16="http://schemas.microsoft.com/office/drawing/2014/main" id="{914B5811-CC2E-47BF-AD19-B28849DAED71}"/>
              </a:ext>
            </a:extLst>
          </p:cNvPr>
          <p:cNvSpPr>
            <a:spLocks noGrp="1"/>
          </p:cNvSpPr>
          <p:nvPr>
            <p:ph sz="half" idx="1"/>
          </p:nvPr>
        </p:nvSpPr>
        <p:spPr>
          <a:xfrm>
            <a:off x="399526" y="1825625"/>
            <a:ext cx="3585519" cy="4667250"/>
          </a:xfrm>
        </p:spPr>
        <p:txBody>
          <a:bodyPr/>
          <a:lstStyle/>
          <a:p>
            <a:pPr marL="0" indent="0">
              <a:buNone/>
            </a:pPr>
            <a:r>
              <a:rPr lang="en-US" dirty="0"/>
              <a:t>To Implement and design a Terminal node Controller using the STM32 platform that is capable receiving and transmitting data packets, serving as a modem between a PC and a radio.</a:t>
            </a:r>
          </a:p>
        </p:txBody>
      </p:sp>
      <p:pic>
        <p:nvPicPr>
          <p:cNvPr id="10" name="Content Placeholder 9">
            <a:extLst>
              <a:ext uri="{FF2B5EF4-FFF2-40B4-BE49-F238E27FC236}">
                <a16:creationId xmlns:a16="http://schemas.microsoft.com/office/drawing/2014/main" id="{775FDF6B-E5BE-427D-B9D0-C4E436841D79}"/>
              </a:ext>
            </a:extLst>
          </p:cNvPr>
          <p:cNvPicPr>
            <a:picLocks noGrp="1" noChangeAspect="1"/>
          </p:cNvPicPr>
          <p:nvPr>
            <p:ph sz="half" idx="2"/>
          </p:nvPr>
        </p:nvPicPr>
        <p:blipFill>
          <a:blip r:embed="rId2"/>
          <a:stretch>
            <a:fillRect/>
          </a:stretch>
        </p:blipFill>
        <p:spPr>
          <a:xfrm>
            <a:off x="4186653" y="1825625"/>
            <a:ext cx="7738166" cy="4667250"/>
          </a:xfrm>
          <a:prstGeom prst="rect">
            <a:avLst/>
          </a:prstGeom>
        </p:spPr>
      </p:pic>
      <p:sp>
        <p:nvSpPr>
          <p:cNvPr id="11" name="Rectangle 10">
            <a:extLst>
              <a:ext uri="{FF2B5EF4-FFF2-40B4-BE49-F238E27FC236}">
                <a16:creationId xmlns:a16="http://schemas.microsoft.com/office/drawing/2014/main" id="{55EC0C94-F2EB-41CA-A5F5-4CD6428C905F}"/>
              </a:ext>
            </a:extLst>
          </p:cNvPr>
          <p:cNvSpPr/>
          <p:nvPr/>
        </p:nvSpPr>
        <p:spPr>
          <a:xfrm>
            <a:off x="1108909" y="488882"/>
            <a:ext cx="9954507" cy="107804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FF1D3865-FB58-43CF-9D98-9331B9A4A158}"/>
              </a:ext>
            </a:extLst>
          </p:cNvPr>
          <p:cNvCxnSpPr/>
          <p:nvPr/>
        </p:nvCxnSpPr>
        <p:spPr>
          <a:xfrm>
            <a:off x="4061254" y="1690688"/>
            <a:ext cx="0" cy="422408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605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1B05B-A85A-4074-9182-1EF54F13AB76}"/>
              </a:ext>
            </a:extLst>
          </p:cNvPr>
          <p:cNvSpPr>
            <a:spLocks noGrp="1"/>
          </p:cNvSpPr>
          <p:nvPr>
            <p:ph type="title"/>
          </p:nvPr>
        </p:nvSpPr>
        <p:spPr>
          <a:xfrm>
            <a:off x="838200" y="-110198"/>
            <a:ext cx="10515600" cy="1325563"/>
          </a:xfrm>
        </p:spPr>
        <p:txBody>
          <a:bodyPr/>
          <a:lstStyle/>
          <a:p>
            <a:pPr algn="ctr"/>
            <a:r>
              <a:rPr lang="en-US" dirty="0"/>
              <a:t>Alternatives and Tradeoffs</a:t>
            </a:r>
          </a:p>
        </p:txBody>
      </p:sp>
      <p:pic>
        <p:nvPicPr>
          <p:cNvPr id="5" name="Content Placeholder 4">
            <a:extLst>
              <a:ext uri="{FF2B5EF4-FFF2-40B4-BE49-F238E27FC236}">
                <a16:creationId xmlns:a16="http://schemas.microsoft.com/office/drawing/2014/main" id="{933B6A7B-E685-4B48-ABF6-A4F2D8C45AEA}"/>
              </a:ext>
            </a:extLst>
          </p:cNvPr>
          <p:cNvPicPr>
            <a:picLocks noGrp="1" noChangeAspect="1"/>
          </p:cNvPicPr>
          <p:nvPr>
            <p:ph sz="half" idx="1"/>
          </p:nvPr>
        </p:nvPicPr>
        <p:blipFill>
          <a:blip r:embed="rId2"/>
          <a:stretch>
            <a:fillRect/>
          </a:stretch>
        </p:blipFill>
        <p:spPr>
          <a:xfrm>
            <a:off x="190464" y="1150965"/>
            <a:ext cx="5364265" cy="4946271"/>
          </a:xfrm>
          <a:prstGeom prst="rect">
            <a:avLst/>
          </a:prstGeom>
        </p:spPr>
      </p:pic>
      <p:pic>
        <p:nvPicPr>
          <p:cNvPr id="6" name="Picture 5">
            <a:extLst>
              <a:ext uri="{FF2B5EF4-FFF2-40B4-BE49-F238E27FC236}">
                <a16:creationId xmlns:a16="http://schemas.microsoft.com/office/drawing/2014/main" id="{D5D93DF9-E499-4FC7-9158-1EAE0C0CBAF2}"/>
              </a:ext>
            </a:extLst>
          </p:cNvPr>
          <p:cNvPicPr>
            <a:picLocks noChangeAspect="1"/>
          </p:cNvPicPr>
          <p:nvPr/>
        </p:nvPicPr>
        <p:blipFill>
          <a:blip r:embed="rId3"/>
          <a:stretch>
            <a:fillRect/>
          </a:stretch>
        </p:blipFill>
        <p:spPr>
          <a:xfrm>
            <a:off x="5757931" y="1605565"/>
            <a:ext cx="6243605" cy="4037070"/>
          </a:xfrm>
          <a:prstGeom prst="rect">
            <a:avLst/>
          </a:prstGeom>
        </p:spPr>
      </p:pic>
      <p:sp>
        <p:nvSpPr>
          <p:cNvPr id="7" name="Rectangle 6">
            <a:extLst>
              <a:ext uri="{FF2B5EF4-FFF2-40B4-BE49-F238E27FC236}">
                <a16:creationId xmlns:a16="http://schemas.microsoft.com/office/drawing/2014/main" id="{38FBE060-F4C8-48C1-A3CC-969B3DB54955}"/>
              </a:ext>
            </a:extLst>
          </p:cNvPr>
          <p:cNvSpPr/>
          <p:nvPr/>
        </p:nvSpPr>
        <p:spPr>
          <a:xfrm>
            <a:off x="2872596" y="13559"/>
            <a:ext cx="6337307" cy="107804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8744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1B05B-A85A-4074-9182-1EF54F13AB76}"/>
              </a:ext>
            </a:extLst>
          </p:cNvPr>
          <p:cNvSpPr>
            <a:spLocks noGrp="1"/>
          </p:cNvSpPr>
          <p:nvPr>
            <p:ph type="title"/>
          </p:nvPr>
        </p:nvSpPr>
        <p:spPr>
          <a:xfrm>
            <a:off x="838200" y="-259263"/>
            <a:ext cx="10515600" cy="1325563"/>
          </a:xfrm>
        </p:spPr>
        <p:txBody>
          <a:bodyPr/>
          <a:lstStyle/>
          <a:p>
            <a:pPr algn="ctr"/>
            <a:r>
              <a:rPr lang="en-US" dirty="0"/>
              <a:t>Alternatives and Tradeoffs</a:t>
            </a:r>
          </a:p>
        </p:txBody>
      </p:sp>
      <p:pic>
        <p:nvPicPr>
          <p:cNvPr id="7" name="Content Placeholder 6">
            <a:extLst>
              <a:ext uri="{FF2B5EF4-FFF2-40B4-BE49-F238E27FC236}">
                <a16:creationId xmlns:a16="http://schemas.microsoft.com/office/drawing/2014/main" id="{A1F3D4AB-20BD-4B64-B42B-BD297BD045DD}"/>
              </a:ext>
            </a:extLst>
          </p:cNvPr>
          <p:cNvPicPr>
            <a:picLocks noGrp="1" noChangeAspect="1"/>
          </p:cNvPicPr>
          <p:nvPr>
            <p:ph sz="half" idx="1"/>
          </p:nvPr>
        </p:nvPicPr>
        <p:blipFill>
          <a:blip r:embed="rId2"/>
          <a:stretch>
            <a:fillRect/>
          </a:stretch>
        </p:blipFill>
        <p:spPr>
          <a:xfrm>
            <a:off x="2646510" y="738230"/>
            <a:ext cx="6898979" cy="5845120"/>
          </a:xfrm>
          <a:prstGeom prst="rect">
            <a:avLst/>
          </a:prstGeom>
        </p:spPr>
      </p:pic>
    </p:spTree>
    <p:extLst>
      <p:ext uri="{BB962C8B-B14F-4D97-AF65-F5344CB8AC3E}">
        <p14:creationId xmlns:p14="http://schemas.microsoft.com/office/powerpoint/2010/main" val="1502292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0B36-9AB3-4B1B-BFFB-9CE92698481A}"/>
              </a:ext>
            </a:extLst>
          </p:cNvPr>
          <p:cNvSpPr>
            <a:spLocks noGrp="1"/>
          </p:cNvSpPr>
          <p:nvPr>
            <p:ph type="title"/>
          </p:nvPr>
        </p:nvSpPr>
        <p:spPr/>
        <p:txBody>
          <a:bodyPr/>
          <a:lstStyle/>
          <a:p>
            <a:pPr algn="ctr"/>
            <a:r>
              <a:rPr lang="en-US" dirty="0"/>
              <a:t>Feasibility Analysis</a:t>
            </a:r>
          </a:p>
        </p:txBody>
      </p:sp>
      <p:pic>
        <p:nvPicPr>
          <p:cNvPr id="6" name="Content Placeholder 5">
            <a:extLst>
              <a:ext uri="{FF2B5EF4-FFF2-40B4-BE49-F238E27FC236}">
                <a16:creationId xmlns:a16="http://schemas.microsoft.com/office/drawing/2014/main" id="{D539B2B2-0D0D-4070-A19B-8F8D3EE73CC7}"/>
              </a:ext>
            </a:extLst>
          </p:cNvPr>
          <p:cNvPicPr>
            <a:picLocks noGrp="1" noChangeAspect="1"/>
          </p:cNvPicPr>
          <p:nvPr>
            <p:ph sz="half" idx="1"/>
          </p:nvPr>
        </p:nvPicPr>
        <p:blipFill>
          <a:blip r:embed="rId2"/>
          <a:stretch>
            <a:fillRect/>
          </a:stretch>
        </p:blipFill>
        <p:spPr>
          <a:xfrm>
            <a:off x="2040467" y="1690688"/>
            <a:ext cx="7713133" cy="4335034"/>
          </a:xfrm>
          <a:prstGeom prst="rect">
            <a:avLst/>
          </a:prstGeom>
        </p:spPr>
      </p:pic>
      <p:sp>
        <p:nvSpPr>
          <p:cNvPr id="10" name="Rectangle 9">
            <a:extLst>
              <a:ext uri="{FF2B5EF4-FFF2-40B4-BE49-F238E27FC236}">
                <a16:creationId xmlns:a16="http://schemas.microsoft.com/office/drawing/2014/main" id="{4BE384CE-FE12-46F3-AE9F-19BCAF82DB56}"/>
              </a:ext>
            </a:extLst>
          </p:cNvPr>
          <p:cNvSpPr/>
          <p:nvPr/>
        </p:nvSpPr>
        <p:spPr>
          <a:xfrm>
            <a:off x="3143655" y="634314"/>
            <a:ext cx="5904689" cy="757881"/>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2234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0B36-9AB3-4B1B-BFFB-9CE92698481A}"/>
              </a:ext>
            </a:extLst>
          </p:cNvPr>
          <p:cNvSpPr>
            <a:spLocks noGrp="1"/>
          </p:cNvSpPr>
          <p:nvPr>
            <p:ph type="title"/>
          </p:nvPr>
        </p:nvSpPr>
        <p:spPr/>
        <p:txBody>
          <a:bodyPr/>
          <a:lstStyle/>
          <a:p>
            <a:pPr algn="ctr"/>
            <a:r>
              <a:rPr lang="en-US" dirty="0"/>
              <a:t>Feasibility Analysis</a:t>
            </a:r>
          </a:p>
        </p:txBody>
      </p:sp>
      <p:pic>
        <p:nvPicPr>
          <p:cNvPr id="7" name="Content Placeholder 6">
            <a:extLst>
              <a:ext uri="{FF2B5EF4-FFF2-40B4-BE49-F238E27FC236}">
                <a16:creationId xmlns:a16="http://schemas.microsoft.com/office/drawing/2014/main" id="{F007F4F0-9B7F-4C4A-8AB9-D7ED8E402588}"/>
              </a:ext>
            </a:extLst>
          </p:cNvPr>
          <p:cNvPicPr>
            <a:picLocks noGrp="1" noChangeAspect="1"/>
          </p:cNvPicPr>
          <p:nvPr>
            <p:ph sz="half" idx="2"/>
          </p:nvPr>
        </p:nvPicPr>
        <p:blipFill>
          <a:blip r:embed="rId2"/>
          <a:stretch>
            <a:fillRect/>
          </a:stretch>
        </p:blipFill>
        <p:spPr>
          <a:xfrm>
            <a:off x="1209912" y="2188201"/>
            <a:ext cx="9772175" cy="2481598"/>
          </a:xfrm>
          <a:prstGeom prst="rect">
            <a:avLst/>
          </a:prstGeom>
        </p:spPr>
      </p:pic>
      <p:sp>
        <p:nvSpPr>
          <p:cNvPr id="9" name="Rectangle 8">
            <a:extLst>
              <a:ext uri="{FF2B5EF4-FFF2-40B4-BE49-F238E27FC236}">
                <a16:creationId xmlns:a16="http://schemas.microsoft.com/office/drawing/2014/main" id="{52BEE866-2805-4FF5-A87F-E88A707BCFAD}"/>
              </a:ext>
            </a:extLst>
          </p:cNvPr>
          <p:cNvSpPr/>
          <p:nvPr/>
        </p:nvSpPr>
        <p:spPr>
          <a:xfrm>
            <a:off x="3143654" y="584886"/>
            <a:ext cx="5904689" cy="84849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18007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TM10001105[[fn=Crop]]</Template>
  <TotalTime>158</TotalTime>
  <Words>427</Words>
  <Application>Microsoft Office PowerPoint</Application>
  <PresentationFormat>Widescreen</PresentationFormat>
  <Paragraphs>66</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MCU TNC Design </vt:lpstr>
      <vt:lpstr>Project Overview</vt:lpstr>
      <vt:lpstr>PowerPoint Presentation</vt:lpstr>
      <vt:lpstr>Design Process</vt:lpstr>
      <vt:lpstr>Scope of Work &amp; Functional Block Diagram</vt:lpstr>
      <vt:lpstr>Alternatives and Tradeoffs</vt:lpstr>
      <vt:lpstr>Alternatives and Tradeoffs</vt:lpstr>
      <vt:lpstr>Feasibility Analysis</vt:lpstr>
      <vt:lpstr>Feasibility Analysis</vt:lpstr>
      <vt:lpstr>Software Flow Breakdown</vt:lpstr>
      <vt:lpstr>Kiss Packet to AX.25</vt:lpstr>
      <vt:lpstr>Receiving Mode (Analog to Digital)</vt:lpstr>
      <vt:lpstr>Transmitting  (Digital to Analog)</vt:lpstr>
      <vt:lpstr>Modulation and Demodulation Validation</vt:lpstr>
      <vt:lpstr>OSI Layered Communication Model</vt:lpstr>
      <vt:lpstr>Hardware Validation and Simulation</vt:lpstr>
      <vt:lpstr>Hardware Validation and Simulation</vt:lpstr>
      <vt:lpstr>Final Design: Level 1 Design Diagram</vt:lpstr>
      <vt:lpstr>Modular Wring Schematic</vt:lpstr>
      <vt:lpstr>Acknowledgements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MCU TNC Design </dc:title>
  <dc:creator>Kaleb Leon</dc:creator>
  <cp:lastModifiedBy>David Cain</cp:lastModifiedBy>
  <cp:revision>17</cp:revision>
  <dcterms:created xsi:type="dcterms:W3CDTF">2020-04-25T17:02:54Z</dcterms:created>
  <dcterms:modified xsi:type="dcterms:W3CDTF">2020-04-25T22:45:17Z</dcterms:modified>
</cp:coreProperties>
</file>